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8"/>
  </p:notesMasterIdLst>
  <p:handoutMasterIdLst>
    <p:handoutMasterId r:id="rId39"/>
  </p:handoutMasterIdLst>
  <p:sldIdLst>
    <p:sldId id="256" r:id="rId2"/>
    <p:sldId id="265" r:id="rId3"/>
    <p:sldId id="277" r:id="rId4"/>
    <p:sldId id="288" r:id="rId5"/>
    <p:sldId id="303" r:id="rId6"/>
    <p:sldId id="302" r:id="rId7"/>
    <p:sldId id="257" r:id="rId8"/>
    <p:sldId id="301" r:id="rId9"/>
    <p:sldId id="275" r:id="rId10"/>
    <p:sldId id="276" r:id="rId11"/>
    <p:sldId id="287" r:id="rId12"/>
    <p:sldId id="262" r:id="rId13"/>
    <p:sldId id="260" r:id="rId14"/>
    <p:sldId id="278" r:id="rId15"/>
    <p:sldId id="273" r:id="rId16"/>
    <p:sldId id="274" r:id="rId17"/>
    <p:sldId id="281" r:id="rId18"/>
    <p:sldId id="290" r:id="rId19"/>
    <p:sldId id="259" r:id="rId20"/>
    <p:sldId id="300" r:id="rId21"/>
    <p:sldId id="261" r:id="rId22"/>
    <p:sldId id="268" r:id="rId23"/>
    <p:sldId id="282" r:id="rId24"/>
    <p:sldId id="263" r:id="rId25"/>
    <p:sldId id="269" r:id="rId26"/>
    <p:sldId id="284" r:id="rId27"/>
    <p:sldId id="295" r:id="rId28"/>
    <p:sldId id="279" r:id="rId29"/>
    <p:sldId id="280" r:id="rId30"/>
    <p:sldId id="283" r:id="rId31"/>
    <p:sldId id="270" r:id="rId32"/>
    <p:sldId id="271" r:id="rId33"/>
    <p:sldId id="289" r:id="rId34"/>
    <p:sldId id="264" r:id="rId35"/>
    <p:sldId id="272" r:id="rId36"/>
    <p:sldId id="304"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83991" autoAdjust="0"/>
  </p:normalViewPr>
  <p:slideViewPr>
    <p:cSldViewPr snapToGrid="0">
      <p:cViewPr varScale="1">
        <p:scale>
          <a:sx n="96" d="100"/>
          <a:sy n="96"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67" tIns="46585" rIns="93167" bIns="46585" rtlCol="0"/>
          <a:lstStyle>
            <a:lvl1pPr algn="r">
              <a:defRPr sz="1200"/>
            </a:lvl1pPr>
          </a:lstStyle>
          <a:p>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67" tIns="46585" rIns="93167" bIns="46585" rtlCol="0" anchor="b"/>
          <a:lstStyle>
            <a:lvl1pPr algn="r">
              <a:defRPr sz="1200"/>
            </a:lvl1pPr>
          </a:lstStyle>
          <a:p>
            <a:fld id="{45DE7A51-FD70-41FC-A57B-3F6AE2908617}" type="slidenum">
              <a:rPr lang="en-US" smtClean="0"/>
              <a:t>‹#›</a:t>
            </a:fld>
            <a:endParaRPr lang="en-US" dirty="0"/>
          </a:p>
        </p:txBody>
      </p:sp>
    </p:spTree>
    <p:extLst>
      <p:ext uri="{BB962C8B-B14F-4D97-AF65-F5344CB8AC3E}">
        <p14:creationId xmlns:p14="http://schemas.microsoft.com/office/powerpoint/2010/main" val="229526713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7" tIns="46585" rIns="93167" bIns="46585"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7" tIns="46585" rIns="93167" bIns="46585"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5" rIns="93167" bIns="465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5" rIns="93167" bIns="46585" rtlCol="0" anchor="b"/>
          <a:lstStyle>
            <a:lvl1pPr algn="r">
              <a:defRPr sz="1200"/>
            </a:lvl1pPr>
          </a:lstStyle>
          <a:p>
            <a:fld id="{9C279C72-5B7E-4041-9846-D116AFE6990B}" type="slidenum">
              <a:rPr lang="en-US" smtClean="0"/>
              <a:t>‹#›</a:t>
            </a:fld>
            <a:endParaRPr lang="en-US" dirty="0"/>
          </a:p>
        </p:txBody>
      </p:sp>
    </p:spTree>
    <p:extLst>
      <p:ext uri="{BB962C8B-B14F-4D97-AF65-F5344CB8AC3E}">
        <p14:creationId xmlns:p14="http://schemas.microsoft.com/office/powerpoint/2010/main" val="99538223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8" indent="-174688">
              <a:buFontTx/>
              <a:buChar char="-"/>
            </a:pPr>
            <a:r>
              <a:rPr lang="en-US" dirty="0"/>
              <a:t>Update contact list</a:t>
            </a:r>
          </a:p>
          <a:p>
            <a:pPr marL="174688" indent="-174688">
              <a:buFontTx/>
              <a:buChar char="-"/>
            </a:pPr>
            <a:r>
              <a:rPr lang="en-US" dirty="0"/>
              <a:t>Cost</a:t>
            </a:r>
          </a:p>
          <a:p>
            <a:pPr marL="174688" indent="-174688">
              <a:buFontTx/>
              <a:buChar char="-"/>
            </a:pPr>
            <a:r>
              <a:rPr lang="en-US" dirty="0"/>
              <a:t>*NOTES</a:t>
            </a:r>
            <a:r>
              <a:rPr lang="en-US" baseline="0" dirty="0"/>
              <a:t> FROM LAST YEAR!</a:t>
            </a:r>
          </a:p>
          <a:p>
            <a:pPr marL="640575" lvl="1" indent="-174688">
              <a:buFontTx/>
              <a:buChar char="-"/>
            </a:pPr>
            <a:r>
              <a:rPr lang="en-US" baseline="0" dirty="0"/>
              <a:t>Talk about irregularity reports. Don’t invalidate a test just because a student misses the 2</a:t>
            </a:r>
            <a:r>
              <a:rPr lang="en-US" baseline="30000" dirty="0"/>
              <a:t>nd</a:t>
            </a:r>
            <a:r>
              <a:rPr lang="en-US" baseline="0" dirty="0"/>
              <a:t> day of testing – ACT will score the part that he completed.</a:t>
            </a:r>
          </a:p>
          <a:p>
            <a:pPr marL="640575" lvl="1" indent="-174688">
              <a:buFontTx/>
              <a:buChar char="-"/>
            </a:pPr>
            <a:r>
              <a:rPr lang="en-US" baseline="0" dirty="0"/>
              <a:t>Notify us if you have any of these so that our numbers are correct when we verify the results</a:t>
            </a:r>
          </a:p>
          <a:p>
            <a:pPr marL="640575" lvl="1" indent="-174688">
              <a:buFontTx/>
              <a:buChar char="-"/>
            </a:pPr>
            <a:r>
              <a:rPr lang="en-US" baseline="0" dirty="0"/>
              <a:t>If the test administrator does not know the student you MUST verify the student’s ID!</a:t>
            </a: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75931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9631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proctor requirements are the same</a:t>
            </a:r>
            <a:r>
              <a:rPr lang="en-US" baseline="0" dirty="0"/>
              <a:t> as the standard time test. Once you reach 50 students, an additional proctor is required for each additional 50 students.</a:t>
            </a:r>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2606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Can move on once all students have finished that session – Eng (70), Math (90), Reading (55), Science (55)</a:t>
            </a:r>
          </a:p>
          <a:p>
            <a:endParaRPr lang="en-US" baseline="0"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2440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6037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563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37946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415027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0597073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3918196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19177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3858982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7093190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54164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16179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34367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12421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45561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407639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69833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82099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62461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10221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3924728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hare.act.org/watch/X9P2E825s3EtnVRv81NCB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99022"/>
            <a:ext cx="6858000" cy="1653778"/>
          </a:xfrm>
        </p:spPr>
        <p:txBody>
          <a:bodyPr/>
          <a:lstStyle/>
          <a:p>
            <a:r>
              <a:rPr lang="en-US" dirty="0"/>
              <a:t>ACT </a:t>
            </a:r>
            <a:br>
              <a:rPr lang="en-US" dirty="0"/>
            </a:br>
            <a:r>
              <a:rPr lang="en-US" dirty="0"/>
              <a:t>Non-College Reportable</a:t>
            </a:r>
          </a:p>
        </p:txBody>
      </p:sp>
      <p:sp>
        <p:nvSpPr>
          <p:cNvPr id="3" name="Subtitle 2"/>
          <p:cNvSpPr>
            <a:spLocks noGrp="1"/>
          </p:cNvSpPr>
          <p:nvPr>
            <p:ph type="subTitle" idx="1"/>
          </p:nvPr>
        </p:nvSpPr>
        <p:spPr>
          <a:xfrm>
            <a:off x="1425681" y="3598327"/>
            <a:ext cx="6282812" cy="1377651"/>
          </a:xfrm>
        </p:spPr>
        <p:txBody>
          <a:bodyPr>
            <a:normAutofit fontScale="92500"/>
          </a:bodyPr>
          <a:lstStyle/>
          <a:p>
            <a:r>
              <a:rPr lang="en-US" sz="3200" dirty="0">
                <a:solidFill>
                  <a:schemeClr val="bg1"/>
                </a:solidFill>
              </a:rPr>
              <a:t>2024-2025</a:t>
            </a:r>
          </a:p>
          <a:p>
            <a:r>
              <a:rPr lang="en-US" sz="3200" dirty="0">
                <a:solidFill>
                  <a:schemeClr val="bg1"/>
                </a:solidFill>
              </a:rPr>
              <a:t>SPRING: 03/11/2025 – 03/21/2025</a:t>
            </a:r>
          </a:p>
        </p:txBody>
      </p:sp>
    </p:spTree>
    <p:extLst>
      <p:ext uri="{BB962C8B-B14F-4D97-AF65-F5344CB8AC3E}">
        <p14:creationId xmlns:p14="http://schemas.microsoft.com/office/powerpoint/2010/main" val="286071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a:t>
            </a:r>
            <a:br>
              <a:rPr lang="en-US" dirty="0"/>
            </a:br>
            <a:r>
              <a:rPr lang="en-US" dirty="0"/>
              <a:t>Staff Training</a:t>
            </a:r>
            <a:br>
              <a:rPr lang="en-US" dirty="0"/>
            </a:br>
            <a:endParaRPr lang="en-US" dirty="0"/>
          </a:p>
        </p:txBody>
      </p:sp>
      <p:sp>
        <p:nvSpPr>
          <p:cNvPr id="3" name="Content Placeholder 2"/>
          <p:cNvSpPr>
            <a:spLocks noGrp="1"/>
          </p:cNvSpPr>
          <p:nvPr>
            <p:ph idx="1"/>
          </p:nvPr>
        </p:nvSpPr>
        <p:spPr>
          <a:xfrm>
            <a:off x="1176865" y="2490135"/>
            <a:ext cx="6798736" cy="3761578"/>
          </a:xfrm>
        </p:spPr>
        <p:txBody>
          <a:bodyPr>
            <a:normAutofit lnSpcReduction="10000"/>
          </a:bodyPr>
          <a:lstStyle/>
          <a:p>
            <a:r>
              <a:rPr lang="en-US" dirty="0"/>
              <a:t>School test coordinator is responsible for providing manuals, supplements, and training to all test site staff before test day.</a:t>
            </a:r>
          </a:p>
          <a:p>
            <a:r>
              <a:rPr lang="en-US" dirty="0"/>
              <a:t>Training needs to cover:</a:t>
            </a:r>
          </a:p>
          <a:p>
            <a:pPr lvl="1"/>
            <a:r>
              <a:rPr lang="en-US" dirty="0"/>
              <a:t>Facilities (Room) requirements and set up</a:t>
            </a:r>
          </a:p>
          <a:p>
            <a:pPr lvl="1"/>
            <a:r>
              <a:rPr lang="en-US" dirty="0"/>
              <a:t>Test Materials</a:t>
            </a:r>
          </a:p>
          <a:p>
            <a:pPr lvl="1"/>
            <a:r>
              <a:rPr lang="en-US" dirty="0"/>
              <a:t>Non-Test Activities</a:t>
            </a:r>
          </a:p>
          <a:p>
            <a:pPr lvl="1"/>
            <a:r>
              <a:rPr lang="en-US" dirty="0"/>
              <a:t>Test Administration</a:t>
            </a:r>
          </a:p>
          <a:p>
            <a:pPr lvl="1"/>
            <a:r>
              <a:rPr lang="en-US" dirty="0">
                <a:hlinkClick r:id="rId2"/>
              </a:rPr>
              <a:t>https://share.act.org/watch/X9P2E825s3EtnVRv81NCBp</a:t>
            </a:r>
            <a:endParaRPr lang="en-US" dirty="0"/>
          </a:p>
          <a:p>
            <a:pPr marL="0" indent="0">
              <a:buNone/>
            </a:pPr>
            <a:r>
              <a:rPr lang="en-US" dirty="0"/>
              <a:t>Detailed outline begins on page 21 in the Test Coordinator Manual</a:t>
            </a:r>
          </a:p>
        </p:txBody>
      </p:sp>
      <p:sp>
        <p:nvSpPr>
          <p:cNvPr id="4" name="TextBox 3"/>
          <p:cNvSpPr txBox="1"/>
          <p:nvPr/>
        </p:nvSpPr>
        <p:spPr>
          <a:xfrm>
            <a:off x="855406" y="6145165"/>
            <a:ext cx="4414991" cy="369332"/>
          </a:xfrm>
          <a:prstGeom prst="rect">
            <a:avLst/>
          </a:prstGeom>
          <a:noFill/>
        </p:spPr>
        <p:txBody>
          <a:bodyPr wrap="none" rtlCol="0">
            <a:spAutoFit/>
          </a:bodyPr>
          <a:lstStyle/>
          <a:p>
            <a:r>
              <a:rPr lang="en-US" dirty="0"/>
              <a:t>Pages 17-18, Test Coordinator Manual</a:t>
            </a:r>
          </a:p>
        </p:txBody>
      </p:sp>
    </p:spTree>
    <p:extLst>
      <p:ext uri="{BB962C8B-B14F-4D97-AF65-F5344CB8AC3E}">
        <p14:creationId xmlns:p14="http://schemas.microsoft.com/office/powerpoint/2010/main" val="395716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4F72-550C-42CF-9F86-2069F7D1250F}"/>
              </a:ext>
            </a:extLst>
          </p:cNvPr>
          <p:cNvSpPr>
            <a:spLocks noGrp="1"/>
          </p:cNvSpPr>
          <p:nvPr>
            <p:ph type="title"/>
          </p:nvPr>
        </p:nvSpPr>
        <p:spPr>
          <a:xfrm>
            <a:off x="1172633" y="408441"/>
            <a:ext cx="6798734" cy="1303867"/>
          </a:xfrm>
        </p:spPr>
        <p:txBody>
          <a:bodyPr/>
          <a:lstStyle/>
          <a:p>
            <a:r>
              <a:rPr lang="en-US" dirty="0"/>
              <a:t>Preparation – Staff List</a:t>
            </a:r>
          </a:p>
        </p:txBody>
      </p:sp>
      <p:pic>
        <p:nvPicPr>
          <p:cNvPr id="5" name="Content Placeholder 4">
            <a:extLst>
              <a:ext uri="{FF2B5EF4-FFF2-40B4-BE49-F238E27FC236}">
                <a16:creationId xmlns:a16="http://schemas.microsoft.com/office/drawing/2014/main" id="{CACC7CEA-90C4-475C-AC27-B0C8D07ABF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364" y="1747360"/>
            <a:ext cx="4025803" cy="5110640"/>
          </a:xfrm>
        </p:spPr>
      </p:pic>
    </p:spTree>
    <p:extLst>
      <p:ext uri="{BB962C8B-B14F-4D97-AF65-F5344CB8AC3E}">
        <p14:creationId xmlns:p14="http://schemas.microsoft.com/office/powerpoint/2010/main" val="214810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Proctors</a:t>
            </a:r>
          </a:p>
        </p:txBody>
      </p:sp>
      <p:pic>
        <p:nvPicPr>
          <p:cNvPr id="5" name="Content Placeholder 4">
            <a:extLst>
              <a:ext uri="{FF2B5EF4-FFF2-40B4-BE49-F238E27FC236}">
                <a16:creationId xmlns:a16="http://schemas.microsoft.com/office/drawing/2014/main" id="{B585292F-5956-40DE-AC03-F33D17077C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5970" y="2328878"/>
            <a:ext cx="7530321" cy="3008436"/>
          </a:xfrm>
        </p:spPr>
      </p:pic>
      <p:sp>
        <p:nvSpPr>
          <p:cNvPr id="7" name="TextBox 6">
            <a:extLst>
              <a:ext uri="{FF2B5EF4-FFF2-40B4-BE49-F238E27FC236}">
                <a16:creationId xmlns:a16="http://schemas.microsoft.com/office/drawing/2014/main" id="{4389D943-4EC3-4F0F-906B-962E1F41F89A}"/>
              </a:ext>
            </a:extLst>
          </p:cNvPr>
          <p:cNvSpPr txBox="1"/>
          <p:nvPr/>
        </p:nvSpPr>
        <p:spPr>
          <a:xfrm>
            <a:off x="494523" y="5561045"/>
            <a:ext cx="8460742" cy="646331"/>
          </a:xfrm>
          <a:prstGeom prst="rect">
            <a:avLst/>
          </a:prstGeom>
          <a:noFill/>
        </p:spPr>
        <p:txBody>
          <a:bodyPr wrap="square" rtlCol="0">
            <a:spAutoFit/>
          </a:bodyPr>
          <a:lstStyle/>
          <a:p>
            <a:r>
              <a:rPr lang="en-US" dirty="0"/>
              <a:t>**NCR Manual has 1-20 ratios, but we have permission to use standard time proctor rules per ACT.</a:t>
            </a:r>
          </a:p>
        </p:txBody>
      </p:sp>
    </p:spTree>
    <p:extLst>
      <p:ext uri="{BB962C8B-B14F-4D97-AF65-F5344CB8AC3E}">
        <p14:creationId xmlns:p14="http://schemas.microsoft.com/office/powerpoint/2010/main" val="1371138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Test Room Setup</a:t>
            </a:r>
          </a:p>
        </p:txBody>
      </p:sp>
      <p:sp>
        <p:nvSpPr>
          <p:cNvPr id="3" name="Content Placeholder 2"/>
          <p:cNvSpPr>
            <a:spLocks noGrp="1"/>
          </p:cNvSpPr>
          <p:nvPr>
            <p:ph idx="1"/>
          </p:nvPr>
        </p:nvSpPr>
        <p:spPr/>
        <p:txBody>
          <a:bodyPr/>
          <a:lstStyle/>
          <a:p>
            <a:r>
              <a:rPr lang="en-US" dirty="0">
                <a:latin typeface="Calisto MT" panose="02040603050505030304" pitchFamily="18" charset="0"/>
              </a:rPr>
              <a:t>Students should all face the same way</a:t>
            </a:r>
          </a:p>
          <a:p>
            <a:r>
              <a:rPr lang="en-US" dirty="0">
                <a:latin typeface="Calisto MT" panose="02040603050505030304" pitchFamily="18" charset="0"/>
              </a:rPr>
              <a:t>Students should be at least 3 feet apart</a:t>
            </a:r>
          </a:p>
          <a:p>
            <a:r>
              <a:rPr lang="en-US" dirty="0">
                <a:latin typeface="Calisto MT" panose="02040603050505030304" pitchFamily="18" charset="0"/>
              </a:rPr>
              <a:t>Carrels are not allowed</a:t>
            </a:r>
          </a:p>
          <a:p>
            <a:r>
              <a:rPr lang="en-US" dirty="0">
                <a:latin typeface="Calisto MT" panose="02040603050505030304" pitchFamily="18" charset="0"/>
              </a:rPr>
              <a:t>Remove visual aids</a:t>
            </a:r>
          </a:p>
          <a:p>
            <a:r>
              <a:rPr lang="en-US" dirty="0">
                <a:latin typeface="Calisto MT" panose="02040603050505030304" pitchFamily="18" charset="0"/>
              </a:rPr>
              <a:t>Specifics for desks, tables by type, etc.</a:t>
            </a:r>
          </a:p>
        </p:txBody>
      </p:sp>
      <p:sp>
        <p:nvSpPr>
          <p:cNvPr id="4" name="TextBox 3"/>
          <p:cNvSpPr txBox="1"/>
          <p:nvPr/>
        </p:nvSpPr>
        <p:spPr>
          <a:xfrm>
            <a:off x="707922" y="6066507"/>
            <a:ext cx="4291559" cy="369332"/>
          </a:xfrm>
          <a:prstGeom prst="rect">
            <a:avLst/>
          </a:prstGeom>
          <a:noFill/>
        </p:spPr>
        <p:txBody>
          <a:bodyPr wrap="none" rtlCol="0">
            <a:spAutoFit/>
          </a:bodyPr>
          <a:lstStyle/>
          <a:p>
            <a:r>
              <a:rPr lang="en-US" dirty="0"/>
              <a:t>Pages 8-10, Test Coordinator manual</a:t>
            </a:r>
          </a:p>
        </p:txBody>
      </p:sp>
    </p:spTree>
    <p:extLst>
      <p:ext uri="{BB962C8B-B14F-4D97-AF65-F5344CB8AC3E}">
        <p14:creationId xmlns:p14="http://schemas.microsoft.com/office/powerpoint/2010/main" val="3350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1" y="432619"/>
            <a:ext cx="7354528" cy="5997678"/>
          </a:xfrm>
          <a:prstGeom prst="rect">
            <a:avLst/>
          </a:prstGeom>
        </p:spPr>
      </p:pic>
      <p:sp>
        <p:nvSpPr>
          <p:cNvPr id="3" name="TextBox 2"/>
          <p:cNvSpPr txBox="1"/>
          <p:nvPr/>
        </p:nvSpPr>
        <p:spPr>
          <a:xfrm>
            <a:off x="3451123" y="6430297"/>
            <a:ext cx="2424638" cy="369332"/>
          </a:xfrm>
          <a:prstGeom prst="rect">
            <a:avLst/>
          </a:prstGeom>
          <a:noFill/>
        </p:spPr>
        <p:txBody>
          <a:bodyPr wrap="none" rtlCol="0">
            <a:spAutoFit/>
          </a:bodyPr>
          <a:lstStyle/>
          <a:p>
            <a:r>
              <a:rPr lang="en-US" dirty="0">
                <a:latin typeface="Cooper Black" panose="0208090404030B020404" pitchFamily="18" charset="0"/>
              </a:rPr>
              <a:t>Page 10, TC Manual</a:t>
            </a:r>
          </a:p>
        </p:txBody>
      </p:sp>
    </p:spTree>
    <p:extLst>
      <p:ext uri="{BB962C8B-B14F-4D97-AF65-F5344CB8AC3E}">
        <p14:creationId xmlns:p14="http://schemas.microsoft.com/office/powerpoint/2010/main" val="137105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a:t>
            </a:r>
            <a:br>
              <a:rPr lang="en-US" dirty="0"/>
            </a:br>
            <a:r>
              <a:rPr lang="en-US" dirty="0"/>
              <a:t>Materials</a:t>
            </a:r>
          </a:p>
        </p:txBody>
      </p:sp>
      <p:sp>
        <p:nvSpPr>
          <p:cNvPr id="6" name="TextBox 5"/>
          <p:cNvSpPr txBox="1"/>
          <p:nvPr/>
        </p:nvSpPr>
        <p:spPr>
          <a:xfrm>
            <a:off x="213852" y="6027003"/>
            <a:ext cx="3215148" cy="830997"/>
          </a:xfrm>
          <a:prstGeom prst="rect">
            <a:avLst/>
          </a:prstGeom>
          <a:noFill/>
        </p:spPr>
        <p:txBody>
          <a:bodyPr wrap="square" rtlCol="0">
            <a:spAutoFit/>
          </a:bodyPr>
          <a:lstStyle/>
          <a:p>
            <a:r>
              <a:rPr lang="en-US" sz="1600" dirty="0">
                <a:latin typeface="Cooper Black" panose="0208090404030B020404" pitchFamily="18" charset="0"/>
              </a:rPr>
              <a:t>Make sure you are using this manual for all timing scripts and directions!</a:t>
            </a:r>
            <a:endParaRPr lang="en-US" dirty="0">
              <a:latin typeface="Cooper Black" panose="0208090404030B020404" pitchFamily="18" charset="0"/>
            </a:endParaRPr>
          </a:p>
        </p:txBody>
      </p:sp>
      <p:pic>
        <p:nvPicPr>
          <p:cNvPr id="10" name="Content Placeholder 9">
            <a:extLst>
              <a:ext uri="{FF2B5EF4-FFF2-40B4-BE49-F238E27FC236}">
                <a16:creationId xmlns:a16="http://schemas.microsoft.com/office/drawing/2014/main" id="{92C1E192-6A08-4520-9B43-681F1D75C6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773" y="2496403"/>
            <a:ext cx="2735220" cy="3530600"/>
          </a:xfrm>
        </p:spPr>
      </p:pic>
      <p:sp>
        <p:nvSpPr>
          <p:cNvPr id="5" name="Right Arrow 4"/>
          <p:cNvSpPr/>
          <p:nvPr/>
        </p:nvSpPr>
        <p:spPr>
          <a:xfrm rot="10800000">
            <a:off x="2356941" y="4412973"/>
            <a:ext cx="1286104" cy="107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CD5A07D-B086-4D82-8A23-4F392C854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135" y="2240204"/>
            <a:ext cx="3421748" cy="4452730"/>
          </a:xfrm>
          <a:prstGeom prst="rect">
            <a:avLst/>
          </a:prstGeom>
        </p:spPr>
      </p:pic>
    </p:spTree>
    <p:extLst>
      <p:ext uri="{BB962C8B-B14F-4D97-AF65-F5344CB8AC3E}">
        <p14:creationId xmlns:p14="http://schemas.microsoft.com/office/powerpoint/2010/main" val="300045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Materials</a:t>
            </a:r>
          </a:p>
        </p:txBody>
      </p:sp>
      <p:sp>
        <p:nvSpPr>
          <p:cNvPr id="3" name="Content Placeholder 2"/>
          <p:cNvSpPr>
            <a:spLocks noGrp="1"/>
          </p:cNvSpPr>
          <p:nvPr>
            <p:ph idx="1"/>
          </p:nvPr>
        </p:nvSpPr>
        <p:spPr>
          <a:xfrm>
            <a:off x="864382" y="2489200"/>
            <a:ext cx="6659540" cy="3772452"/>
          </a:xfrm>
        </p:spPr>
        <p:txBody>
          <a:bodyPr>
            <a:normAutofit fontScale="85000" lnSpcReduction="20000"/>
          </a:bodyPr>
          <a:lstStyle/>
          <a:p>
            <a:r>
              <a:rPr lang="en-US" sz="1900" dirty="0">
                <a:latin typeface="Calisto MT" panose="02040603050505030304" pitchFamily="18" charset="0"/>
              </a:rPr>
              <a:t>Test materials are sent for a specific date and type (regular or NCR).</a:t>
            </a:r>
          </a:p>
          <a:p>
            <a:r>
              <a:rPr lang="en-US" sz="1900" dirty="0">
                <a:latin typeface="Calisto MT" panose="02040603050505030304" pitchFamily="18" charset="0"/>
              </a:rPr>
              <a:t>Schools must ensure they use correct materials during the test window</a:t>
            </a:r>
          </a:p>
          <a:p>
            <a:r>
              <a:rPr lang="en-US" sz="1900" i="1" dirty="0">
                <a:latin typeface="Calisto MT" panose="02040603050505030304" pitchFamily="18" charset="0"/>
              </a:rPr>
              <a:t>Secure</a:t>
            </a:r>
            <a:r>
              <a:rPr lang="en-US" sz="1900" dirty="0">
                <a:latin typeface="Calisto MT" panose="02040603050505030304" pitchFamily="18" charset="0"/>
              </a:rPr>
              <a:t>	</a:t>
            </a:r>
          </a:p>
          <a:p>
            <a:pPr lvl="1"/>
            <a:r>
              <a:rPr lang="en-US" sz="1900" dirty="0">
                <a:latin typeface="Calisto MT" panose="02040603050505030304" pitchFamily="18" charset="0"/>
              </a:rPr>
              <a:t>Test Books</a:t>
            </a:r>
          </a:p>
          <a:p>
            <a:r>
              <a:rPr lang="en-US" sz="1900" i="1" dirty="0">
                <a:latin typeface="Calisto MT" panose="02040603050505030304" pitchFamily="18" charset="0"/>
              </a:rPr>
              <a:t>Non-Secure</a:t>
            </a:r>
          </a:p>
          <a:p>
            <a:pPr lvl="1"/>
            <a:r>
              <a:rPr lang="en-US" sz="1900" dirty="0">
                <a:latin typeface="Calisto MT" panose="02040603050505030304" pitchFamily="18" charset="0"/>
              </a:rPr>
              <a:t>Barcode labels</a:t>
            </a:r>
          </a:p>
          <a:p>
            <a:pPr lvl="1"/>
            <a:r>
              <a:rPr lang="en-US" sz="1900" dirty="0">
                <a:latin typeface="Calisto MT" panose="02040603050505030304" pitchFamily="18" charset="0"/>
              </a:rPr>
              <a:t>Answer documents</a:t>
            </a:r>
          </a:p>
          <a:p>
            <a:pPr lvl="1"/>
            <a:r>
              <a:rPr lang="en-US" sz="1900" dirty="0">
                <a:latin typeface="Calisto MT" panose="02040603050505030304" pitchFamily="18" charset="0"/>
              </a:rPr>
              <a:t>Applicable supplements (i.e. Calculator Policy)</a:t>
            </a:r>
          </a:p>
          <a:p>
            <a:pPr lvl="1"/>
            <a:r>
              <a:rPr lang="en-US" sz="1900" dirty="0">
                <a:latin typeface="Calisto MT" panose="02040603050505030304" pitchFamily="18" charset="0"/>
              </a:rPr>
              <a:t>Site Header</a:t>
            </a:r>
          </a:p>
          <a:p>
            <a:pPr lvl="1"/>
            <a:r>
              <a:rPr lang="en-US" sz="1900" dirty="0">
                <a:latin typeface="Calisto MT" panose="02040603050505030304" pitchFamily="18" charset="0"/>
              </a:rPr>
              <a:t>Administration manuals</a:t>
            </a:r>
          </a:p>
          <a:p>
            <a:pPr lvl="1"/>
            <a:r>
              <a:rPr lang="en-US" sz="1900" dirty="0">
                <a:latin typeface="Calisto MT" panose="02040603050505030304" pitchFamily="18" charset="0"/>
              </a:rPr>
              <a:t>Return materials</a:t>
            </a:r>
          </a:p>
          <a:p>
            <a:pPr lvl="1"/>
            <a:endParaRPr lang="en-US" dirty="0"/>
          </a:p>
        </p:txBody>
      </p:sp>
    </p:spTree>
    <p:extLst>
      <p:ext uri="{BB962C8B-B14F-4D97-AF65-F5344CB8AC3E}">
        <p14:creationId xmlns:p14="http://schemas.microsoft.com/office/powerpoint/2010/main" val="162924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Materials</a:t>
            </a:r>
          </a:p>
        </p:txBody>
      </p:sp>
      <p:sp>
        <p:nvSpPr>
          <p:cNvPr id="3" name="Content Placeholder 2"/>
          <p:cNvSpPr>
            <a:spLocks noGrp="1"/>
          </p:cNvSpPr>
          <p:nvPr>
            <p:ph idx="1"/>
          </p:nvPr>
        </p:nvSpPr>
        <p:spPr>
          <a:xfrm>
            <a:off x="864382" y="2300355"/>
            <a:ext cx="7086922" cy="4199835"/>
          </a:xfrm>
        </p:spPr>
        <p:txBody>
          <a:bodyPr/>
          <a:lstStyle/>
          <a:p>
            <a:r>
              <a:rPr lang="en-US" dirty="0"/>
              <a:t>Check barcode correctness – if incorrect, manually grid the correct student code in Block U</a:t>
            </a:r>
          </a:p>
          <a:p>
            <a:pPr marL="0" indent="0">
              <a:buNone/>
            </a:pPr>
            <a:endParaRPr lang="en-US" dirty="0"/>
          </a:p>
          <a:p>
            <a:endParaRPr lang="en-US" dirty="0"/>
          </a:p>
          <a:p>
            <a:r>
              <a:rPr lang="en-US" dirty="0"/>
              <a:t>Apply barcode in the correct location</a:t>
            </a:r>
          </a:p>
          <a:p>
            <a:endParaRPr lang="en-US" dirty="0"/>
          </a:p>
        </p:txBody>
      </p:sp>
      <p:pic>
        <p:nvPicPr>
          <p:cNvPr id="4" name="Picture 3"/>
          <p:cNvPicPr>
            <a:picLocks noChangeAspect="1"/>
          </p:cNvPicPr>
          <p:nvPr/>
        </p:nvPicPr>
        <p:blipFill>
          <a:blip r:embed="rId2"/>
          <a:stretch>
            <a:fillRect/>
          </a:stretch>
        </p:blipFill>
        <p:spPr>
          <a:xfrm>
            <a:off x="5299318" y="2717986"/>
            <a:ext cx="2761905" cy="1076190"/>
          </a:xfrm>
          <a:prstGeom prst="rect">
            <a:avLst/>
          </a:prstGeom>
        </p:spPr>
      </p:pic>
      <p:pic>
        <p:nvPicPr>
          <p:cNvPr id="5" name="Picture 4"/>
          <p:cNvPicPr>
            <a:picLocks noChangeAspect="1"/>
          </p:cNvPicPr>
          <p:nvPr/>
        </p:nvPicPr>
        <p:blipFill>
          <a:blip r:embed="rId3"/>
          <a:stretch>
            <a:fillRect/>
          </a:stretch>
        </p:blipFill>
        <p:spPr>
          <a:xfrm>
            <a:off x="2016982" y="4400272"/>
            <a:ext cx="4380952" cy="1409524"/>
          </a:xfrm>
          <a:prstGeom prst="rect">
            <a:avLst/>
          </a:prstGeom>
        </p:spPr>
      </p:pic>
    </p:spTree>
    <p:extLst>
      <p:ext uri="{BB962C8B-B14F-4D97-AF65-F5344CB8AC3E}">
        <p14:creationId xmlns:p14="http://schemas.microsoft.com/office/powerpoint/2010/main" val="157386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E9F1-BF28-4998-AF8B-2D3773D36918}"/>
              </a:ext>
            </a:extLst>
          </p:cNvPr>
          <p:cNvSpPr>
            <a:spLocks noGrp="1"/>
          </p:cNvSpPr>
          <p:nvPr>
            <p:ph type="title"/>
          </p:nvPr>
        </p:nvSpPr>
        <p:spPr>
          <a:xfrm>
            <a:off x="1047658" y="209659"/>
            <a:ext cx="6798734" cy="1303867"/>
          </a:xfrm>
        </p:spPr>
        <p:txBody>
          <a:bodyPr/>
          <a:lstStyle/>
          <a:p>
            <a:r>
              <a:rPr lang="en-US" dirty="0"/>
              <a:t>Preparation - Materials</a:t>
            </a:r>
          </a:p>
        </p:txBody>
      </p:sp>
      <p:pic>
        <p:nvPicPr>
          <p:cNvPr id="4" name="Content Placeholder 4">
            <a:extLst>
              <a:ext uri="{FF2B5EF4-FFF2-40B4-BE49-F238E27FC236}">
                <a16:creationId xmlns:a16="http://schemas.microsoft.com/office/drawing/2014/main" id="{3927C825-0CC9-479C-AA1E-482A7088AA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477" y="1513527"/>
            <a:ext cx="6640696" cy="5134814"/>
          </a:xfrm>
        </p:spPr>
      </p:pic>
    </p:spTree>
    <p:extLst>
      <p:ext uri="{BB962C8B-B14F-4D97-AF65-F5344CB8AC3E}">
        <p14:creationId xmlns:p14="http://schemas.microsoft.com/office/powerpoint/2010/main" val="320003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23" y="567467"/>
            <a:ext cx="7850456" cy="1303867"/>
          </a:xfrm>
        </p:spPr>
        <p:txBody>
          <a:bodyPr>
            <a:normAutofit/>
          </a:bodyPr>
          <a:lstStyle/>
          <a:p>
            <a:r>
              <a:rPr lang="en-US" dirty="0"/>
              <a:t>Preparation –</a:t>
            </a:r>
            <a:br>
              <a:rPr lang="en-US" dirty="0"/>
            </a:br>
            <a:r>
              <a:rPr lang="en-US" dirty="0"/>
              <a:t>Room Materials</a:t>
            </a:r>
          </a:p>
        </p:txBody>
      </p:sp>
      <p:sp>
        <p:nvSpPr>
          <p:cNvPr id="3" name="Content Placeholder 2"/>
          <p:cNvSpPr>
            <a:spLocks noGrp="1"/>
          </p:cNvSpPr>
          <p:nvPr>
            <p:ph idx="1"/>
          </p:nvPr>
        </p:nvSpPr>
        <p:spPr>
          <a:xfrm>
            <a:off x="1176864" y="2490135"/>
            <a:ext cx="7331515" cy="3444997"/>
          </a:xfrm>
        </p:spPr>
        <p:txBody>
          <a:bodyPr>
            <a:normAutofit/>
          </a:bodyPr>
          <a:lstStyle/>
          <a:p>
            <a:r>
              <a:rPr lang="en-US" dirty="0"/>
              <a:t>Testing Manual (contains irregularity report)</a:t>
            </a:r>
          </a:p>
          <a:p>
            <a:r>
              <a:rPr lang="en-US" i="1" dirty="0"/>
              <a:t>Test Room Report with test site, room info &amp; </a:t>
            </a:r>
            <a:r>
              <a:rPr lang="en-US" b="1" i="1" dirty="0"/>
              <a:t>roster</a:t>
            </a:r>
          </a:p>
          <a:p>
            <a:r>
              <a:rPr lang="en-US" dirty="0"/>
              <a:t>Answer documents and test booklets by room</a:t>
            </a:r>
          </a:p>
          <a:p>
            <a:r>
              <a:rPr lang="en-US" dirty="0"/>
              <a:t>Seating Chart (District </a:t>
            </a:r>
            <a:r>
              <a:rPr lang="en-US" dirty="0" err="1"/>
              <a:t>req’t</a:t>
            </a:r>
            <a:r>
              <a:rPr lang="en-US" dirty="0"/>
              <a:t>)</a:t>
            </a:r>
          </a:p>
          <a:p>
            <a:r>
              <a:rPr lang="en-US" dirty="0"/>
              <a:t>Calculators</a:t>
            </a:r>
          </a:p>
          <a:p>
            <a:r>
              <a:rPr lang="en-US" dirty="0"/>
              <a:t>Pencils &amp; erasers</a:t>
            </a:r>
          </a:p>
          <a:p>
            <a:pPr marL="0" indent="0">
              <a:buNone/>
            </a:pPr>
            <a:endParaRPr lang="en-US" dirty="0"/>
          </a:p>
        </p:txBody>
      </p:sp>
      <p:pic>
        <p:nvPicPr>
          <p:cNvPr id="4" name="Picture 3"/>
          <p:cNvPicPr>
            <a:picLocks noChangeAspect="1"/>
          </p:cNvPicPr>
          <p:nvPr/>
        </p:nvPicPr>
        <p:blipFill>
          <a:blip r:embed="rId2"/>
          <a:stretch>
            <a:fillRect/>
          </a:stretch>
        </p:blipFill>
        <p:spPr>
          <a:xfrm>
            <a:off x="5029522" y="4125951"/>
            <a:ext cx="3336448" cy="1919752"/>
          </a:xfrm>
          <a:prstGeom prst="rect">
            <a:avLst/>
          </a:prstGeom>
        </p:spPr>
      </p:pic>
    </p:spTree>
    <p:extLst>
      <p:ext uri="{BB962C8B-B14F-4D97-AF65-F5344CB8AC3E}">
        <p14:creationId xmlns:p14="http://schemas.microsoft.com/office/powerpoint/2010/main" val="364091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3" name="Content Placeholder 2"/>
          <p:cNvSpPr>
            <a:spLocks noGrp="1"/>
          </p:cNvSpPr>
          <p:nvPr>
            <p:ph idx="1"/>
          </p:nvPr>
        </p:nvSpPr>
        <p:spPr/>
        <p:txBody>
          <a:bodyPr>
            <a:normAutofit/>
          </a:bodyPr>
          <a:lstStyle/>
          <a:p>
            <a:r>
              <a:rPr lang="en-US" dirty="0"/>
              <a:t>Students only have to take the sections that they need to meet graduation requirement</a:t>
            </a:r>
          </a:p>
          <a:p>
            <a:r>
              <a:rPr lang="en-US" dirty="0"/>
              <a:t>All students must be listed in Pearson Access Next to test (issued an ACT ID)</a:t>
            </a:r>
          </a:p>
          <a:p>
            <a:pPr lvl="1"/>
            <a:r>
              <a:rPr lang="en-US" dirty="0"/>
              <a:t>Check your upload extract in shared drive to verify who is uploaded</a:t>
            </a:r>
          </a:p>
          <a:p>
            <a:pPr lvl="1"/>
            <a:r>
              <a:rPr lang="en-US" dirty="0"/>
              <a:t>Scott will put the extract in the drive about a week out to ensure accuracy</a:t>
            </a:r>
          </a:p>
          <a:p>
            <a:pPr lvl="1"/>
            <a:r>
              <a:rPr lang="en-US" dirty="0"/>
              <a:t>You can/should have a list that you are working with from FOCUS</a:t>
            </a:r>
          </a:p>
        </p:txBody>
      </p:sp>
    </p:spTree>
    <p:extLst>
      <p:ext uri="{BB962C8B-B14F-4D97-AF65-F5344CB8AC3E}">
        <p14:creationId xmlns:p14="http://schemas.microsoft.com/office/powerpoint/2010/main" val="383869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BAB2-36EE-4051-A4AB-09F781747E68}"/>
              </a:ext>
            </a:extLst>
          </p:cNvPr>
          <p:cNvSpPr>
            <a:spLocks noGrp="1"/>
          </p:cNvSpPr>
          <p:nvPr>
            <p:ph type="title"/>
          </p:nvPr>
        </p:nvSpPr>
        <p:spPr>
          <a:xfrm>
            <a:off x="1172633" y="479913"/>
            <a:ext cx="6798734" cy="1303867"/>
          </a:xfrm>
        </p:spPr>
        <p:txBody>
          <a:bodyPr/>
          <a:lstStyle/>
          <a:p>
            <a:r>
              <a:rPr lang="en-US" dirty="0"/>
              <a:t>Preparation - Calculators</a:t>
            </a:r>
          </a:p>
        </p:txBody>
      </p:sp>
      <p:graphicFrame>
        <p:nvGraphicFramePr>
          <p:cNvPr id="4" name="Content Placeholder 3">
            <a:extLst>
              <a:ext uri="{FF2B5EF4-FFF2-40B4-BE49-F238E27FC236}">
                <a16:creationId xmlns:a16="http://schemas.microsoft.com/office/drawing/2014/main" id="{93133EED-55E4-4E5A-9479-3AE07DF6B35B}"/>
              </a:ext>
            </a:extLst>
          </p:cNvPr>
          <p:cNvGraphicFramePr>
            <a:graphicFrameLocks noGrp="1" noChangeAspect="1"/>
          </p:cNvGraphicFramePr>
          <p:nvPr>
            <p:ph idx="1"/>
            <p:extLst>
              <p:ext uri="{D42A27DB-BD31-4B8C-83A1-F6EECF244321}">
                <p14:modId xmlns:p14="http://schemas.microsoft.com/office/powerpoint/2010/main" val="1990228450"/>
              </p:ext>
            </p:extLst>
          </p:nvPr>
        </p:nvGraphicFramePr>
        <p:xfrm>
          <a:off x="89733" y="1784350"/>
          <a:ext cx="3478213" cy="4500563"/>
        </p:xfrm>
        <a:graphic>
          <a:graphicData uri="http://schemas.openxmlformats.org/presentationml/2006/ole">
            <mc:AlternateContent xmlns:mc="http://schemas.openxmlformats.org/markup-compatibility/2006">
              <mc:Choice xmlns:v="urn:schemas-microsoft-com:vml" Requires="v">
                <p:oleObj spid="_x0000_s1079" name="Acrobat Document" r:id="rId3" imgW="5829257" imgH="7543800" progId="Acrobat.Document.DC">
                  <p:embed/>
                </p:oleObj>
              </mc:Choice>
              <mc:Fallback>
                <p:oleObj name="Acrobat Document" r:id="rId3" imgW="5829257" imgH="7543800" progId="Acrobat.Document.DC">
                  <p:embed/>
                  <p:pic>
                    <p:nvPicPr>
                      <p:cNvPr id="0" name=""/>
                      <p:cNvPicPr/>
                      <p:nvPr/>
                    </p:nvPicPr>
                    <p:blipFill>
                      <a:blip r:embed="rId4"/>
                      <a:stretch>
                        <a:fillRect/>
                      </a:stretch>
                    </p:blipFill>
                    <p:spPr>
                      <a:xfrm>
                        <a:off x="89733" y="1784350"/>
                        <a:ext cx="3478213" cy="450056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D997FBE-E86B-4710-A546-918EC0ED9B28}"/>
              </a:ext>
            </a:extLst>
          </p:cNvPr>
          <p:cNvSpPr txBox="1"/>
          <p:nvPr/>
        </p:nvSpPr>
        <p:spPr>
          <a:xfrm>
            <a:off x="3438947" y="2872408"/>
            <a:ext cx="4785669" cy="1754326"/>
          </a:xfrm>
          <a:prstGeom prst="rect">
            <a:avLst/>
          </a:prstGeom>
          <a:noFill/>
        </p:spPr>
        <p:txBody>
          <a:bodyPr wrap="none" rtlCol="0">
            <a:spAutoFit/>
          </a:bodyPr>
          <a:lstStyle/>
          <a:p>
            <a:pPr marL="285750" indent="-285750">
              <a:buFontTx/>
              <a:buChar char="-"/>
            </a:pPr>
            <a:r>
              <a:rPr lang="en-US" dirty="0"/>
              <a:t>Make sure you are only handing out/allowing </a:t>
            </a:r>
          </a:p>
          <a:p>
            <a:r>
              <a:rPr lang="en-US" dirty="0"/>
              <a:t>authorized calculators</a:t>
            </a:r>
          </a:p>
          <a:p>
            <a:pPr marL="285750" indent="-285750">
              <a:buFontTx/>
              <a:buChar char="-"/>
            </a:pPr>
            <a:r>
              <a:rPr lang="en-US" dirty="0"/>
              <a:t>Policy prohibits sharing of calculators, so make</a:t>
            </a:r>
          </a:p>
          <a:p>
            <a:r>
              <a:rPr lang="en-US" dirty="0"/>
              <a:t>sure you have backups </a:t>
            </a:r>
          </a:p>
          <a:p>
            <a:pPr marL="285750" indent="-285750">
              <a:buFontTx/>
              <a:buChar char="-"/>
            </a:pPr>
            <a:r>
              <a:rPr lang="en-US" dirty="0"/>
              <a:t>If a student uses a prohibited calculator, the test</a:t>
            </a:r>
          </a:p>
          <a:p>
            <a:r>
              <a:rPr lang="en-US" dirty="0"/>
              <a:t>will be invalidated</a:t>
            </a:r>
          </a:p>
        </p:txBody>
      </p:sp>
    </p:spTree>
    <p:extLst>
      <p:ext uri="{BB962C8B-B14F-4D97-AF65-F5344CB8AC3E}">
        <p14:creationId xmlns:p14="http://schemas.microsoft.com/office/powerpoint/2010/main" val="303721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 Guidelines</a:t>
            </a:r>
          </a:p>
        </p:txBody>
      </p:sp>
      <p:sp>
        <p:nvSpPr>
          <p:cNvPr id="3" name="Content Placeholder 2"/>
          <p:cNvSpPr>
            <a:spLocks noGrp="1"/>
          </p:cNvSpPr>
          <p:nvPr>
            <p:ph idx="1"/>
          </p:nvPr>
        </p:nvSpPr>
        <p:spPr>
          <a:xfrm>
            <a:off x="1176866" y="2490135"/>
            <a:ext cx="7498783" cy="3891000"/>
          </a:xfrm>
        </p:spPr>
        <p:txBody>
          <a:bodyPr>
            <a:normAutofit/>
          </a:bodyPr>
          <a:lstStyle/>
          <a:p>
            <a:r>
              <a:rPr lang="en-US" dirty="0">
                <a:solidFill>
                  <a:schemeClr val="tx1"/>
                </a:solidFill>
              </a:rPr>
              <a:t>Timing options (next slide) – if not followed, fill out Irregularity Report</a:t>
            </a:r>
          </a:p>
          <a:p>
            <a:r>
              <a:rPr lang="en-US" dirty="0">
                <a:solidFill>
                  <a:schemeClr val="tx1"/>
                </a:solidFill>
              </a:rPr>
              <a:t>Tests can be given in a Time-and-a-Half, Single Session/Multi Day, Double Time, Multi Day, or Triple Time, Multi Day</a:t>
            </a:r>
          </a:p>
          <a:p>
            <a:r>
              <a:rPr lang="en-US" dirty="0">
                <a:solidFill>
                  <a:schemeClr val="tx1"/>
                </a:solidFill>
              </a:rPr>
              <a:t>Whatever timing is chosen MUST be used for each subtest (cannot mix and match timings)</a:t>
            </a:r>
          </a:p>
          <a:p>
            <a:r>
              <a:rPr lang="en-US" dirty="0">
                <a:solidFill>
                  <a:schemeClr val="tx1"/>
                </a:solidFill>
              </a:rPr>
              <a:t>Students </a:t>
            </a:r>
            <a:r>
              <a:rPr lang="en-US" b="1" dirty="0">
                <a:solidFill>
                  <a:schemeClr val="tx1"/>
                </a:solidFill>
              </a:rPr>
              <a:t>must</a:t>
            </a:r>
            <a:r>
              <a:rPr lang="en-US" dirty="0">
                <a:solidFill>
                  <a:schemeClr val="tx1"/>
                </a:solidFill>
              </a:rPr>
              <a:t> take the tests in order </a:t>
            </a:r>
          </a:p>
          <a:p>
            <a:pPr lvl="1"/>
            <a:r>
              <a:rPr lang="en-US" dirty="0">
                <a:solidFill>
                  <a:schemeClr val="tx1"/>
                </a:solidFill>
              </a:rPr>
              <a:t>(English, Math, Reading, Science)</a:t>
            </a:r>
          </a:p>
          <a:p>
            <a:r>
              <a:rPr lang="en-US" i="1" dirty="0">
                <a:solidFill>
                  <a:schemeClr val="tx1"/>
                </a:solidFill>
              </a:rPr>
              <a:t>Schools MAY opt to not give the Science subtest (not used for a concordant score calculation)</a:t>
            </a:r>
          </a:p>
          <a:p>
            <a:r>
              <a:rPr lang="en-US" dirty="0">
                <a:solidFill>
                  <a:schemeClr val="tx1"/>
                </a:solidFill>
              </a:rPr>
              <a:t>Lunch can be scheduled between tests</a:t>
            </a:r>
          </a:p>
          <a:p>
            <a:endParaRPr lang="en-US" i="1" dirty="0">
              <a:solidFill>
                <a:schemeClr val="tx1"/>
              </a:solidFill>
            </a:endParaRPr>
          </a:p>
          <a:p>
            <a:endParaRPr lang="en-US" dirty="0">
              <a:solidFill>
                <a:srgbClr val="FF0000"/>
              </a:solidFill>
            </a:endParaRPr>
          </a:p>
        </p:txBody>
      </p:sp>
    </p:spTree>
    <p:extLst>
      <p:ext uri="{BB962C8B-B14F-4D97-AF65-F5344CB8AC3E}">
        <p14:creationId xmlns:p14="http://schemas.microsoft.com/office/powerpoint/2010/main" val="224328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Timing Options	</a:t>
            </a:r>
          </a:p>
        </p:txBody>
      </p:sp>
      <p:sp>
        <p:nvSpPr>
          <p:cNvPr id="3" name="Content Placeholder 2"/>
          <p:cNvSpPr>
            <a:spLocks noGrp="1"/>
          </p:cNvSpPr>
          <p:nvPr>
            <p:ph idx="1"/>
          </p:nvPr>
        </p:nvSpPr>
        <p:spPr/>
        <p:txBody>
          <a:bodyPr/>
          <a:lstStyle/>
          <a:p>
            <a:r>
              <a:rPr lang="en-US" dirty="0"/>
              <a:t>If using multiple days, each test must be completed in one session </a:t>
            </a:r>
          </a:p>
          <a:p>
            <a:endParaRPr lang="en-US" dirty="0"/>
          </a:p>
          <a:p>
            <a:endParaRPr lang="en-US" dirty="0"/>
          </a:p>
        </p:txBody>
      </p:sp>
      <p:sp>
        <p:nvSpPr>
          <p:cNvPr id="5" name="TextBox 4"/>
          <p:cNvSpPr txBox="1"/>
          <p:nvPr/>
        </p:nvSpPr>
        <p:spPr>
          <a:xfrm>
            <a:off x="1658681" y="4469519"/>
            <a:ext cx="6773588" cy="369332"/>
          </a:xfrm>
          <a:prstGeom prst="rect">
            <a:avLst/>
          </a:prstGeom>
          <a:noFill/>
        </p:spPr>
        <p:txBody>
          <a:bodyPr wrap="square" rtlCol="0">
            <a:spAutoFit/>
          </a:bodyPr>
          <a:lstStyle/>
          <a:p>
            <a:r>
              <a:rPr lang="en-US" dirty="0"/>
              <a:t>    </a:t>
            </a:r>
          </a:p>
        </p:txBody>
      </p:sp>
      <p:pic>
        <p:nvPicPr>
          <p:cNvPr id="8" name="Picture 7">
            <a:extLst>
              <a:ext uri="{FF2B5EF4-FFF2-40B4-BE49-F238E27FC236}">
                <a16:creationId xmlns:a16="http://schemas.microsoft.com/office/drawing/2014/main" id="{4FA69022-FB0B-43AD-A436-50E633358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1" y="3263265"/>
            <a:ext cx="6999852" cy="3236926"/>
          </a:xfrm>
          <a:prstGeom prst="rect">
            <a:avLst/>
          </a:prstGeom>
        </p:spPr>
      </p:pic>
      <p:sp>
        <p:nvSpPr>
          <p:cNvPr id="10" name="Rectangle 9">
            <a:extLst>
              <a:ext uri="{FF2B5EF4-FFF2-40B4-BE49-F238E27FC236}">
                <a16:creationId xmlns:a16="http://schemas.microsoft.com/office/drawing/2014/main" id="{E5E35EA9-BE43-4FD3-924E-00F7455782BC}"/>
              </a:ext>
            </a:extLst>
          </p:cNvPr>
          <p:cNvSpPr/>
          <p:nvPr/>
        </p:nvSpPr>
        <p:spPr>
          <a:xfrm>
            <a:off x="6341165" y="4025348"/>
            <a:ext cx="1144154" cy="236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215/3.5</a:t>
            </a:r>
          </a:p>
        </p:txBody>
      </p:sp>
      <p:sp>
        <p:nvSpPr>
          <p:cNvPr id="11" name="TextBox 10">
            <a:extLst>
              <a:ext uri="{FF2B5EF4-FFF2-40B4-BE49-F238E27FC236}">
                <a16:creationId xmlns:a16="http://schemas.microsoft.com/office/drawing/2014/main" id="{D42C6706-A42B-44D4-9BB8-CA1B6C2AEA6D}"/>
              </a:ext>
            </a:extLst>
          </p:cNvPr>
          <p:cNvSpPr txBox="1"/>
          <p:nvPr/>
        </p:nvSpPr>
        <p:spPr>
          <a:xfrm>
            <a:off x="2237196" y="3805487"/>
            <a:ext cx="3828292" cy="276999"/>
          </a:xfrm>
          <a:prstGeom prst="rect">
            <a:avLst/>
          </a:prstGeom>
          <a:noFill/>
        </p:spPr>
        <p:txBody>
          <a:bodyPr wrap="none" rtlCol="0">
            <a:spAutoFit/>
          </a:bodyPr>
          <a:lstStyle/>
          <a:p>
            <a:r>
              <a:rPr lang="en-US" sz="1200" b="1" u="sng" dirty="0"/>
              <a:t>English                     Math                      Reading      </a:t>
            </a:r>
          </a:p>
        </p:txBody>
      </p:sp>
      <p:sp>
        <p:nvSpPr>
          <p:cNvPr id="12" name="TextBox 11">
            <a:extLst>
              <a:ext uri="{FF2B5EF4-FFF2-40B4-BE49-F238E27FC236}">
                <a16:creationId xmlns:a16="http://schemas.microsoft.com/office/drawing/2014/main" id="{2B785D2D-E735-44AB-9375-5AA4FE37AFA0}"/>
              </a:ext>
            </a:extLst>
          </p:cNvPr>
          <p:cNvSpPr txBox="1"/>
          <p:nvPr/>
        </p:nvSpPr>
        <p:spPr>
          <a:xfrm>
            <a:off x="6530009" y="5650468"/>
            <a:ext cx="990977" cy="369332"/>
          </a:xfrm>
          <a:prstGeom prst="rect">
            <a:avLst/>
          </a:prstGeom>
          <a:noFill/>
        </p:spPr>
        <p:txBody>
          <a:bodyPr wrap="none" rtlCol="0">
            <a:spAutoFit/>
          </a:bodyPr>
          <a:lstStyle/>
          <a:p>
            <a:r>
              <a:rPr lang="en-US" dirty="0">
                <a:solidFill>
                  <a:schemeClr val="bg1"/>
                </a:solidFill>
              </a:rPr>
              <a:t>280/4.6</a:t>
            </a:r>
          </a:p>
        </p:txBody>
      </p:sp>
      <p:sp>
        <p:nvSpPr>
          <p:cNvPr id="13" name="TextBox 12">
            <a:extLst>
              <a:ext uri="{FF2B5EF4-FFF2-40B4-BE49-F238E27FC236}">
                <a16:creationId xmlns:a16="http://schemas.microsoft.com/office/drawing/2014/main" id="{7DC6786F-8DE6-4970-9A34-848F0D42B9A6}"/>
              </a:ext>
            </a:extLst>
          </p:cNvPr>
          <p:cNvSpPr txBox="1"/>
          <p:nvPr/>
        </p:nvSpPr>
        <p:spPr>
          <a:xfrm>
            <a:off x="6619459" y="6045105"/>
            <a:ext cx="865859" cy="369332"/>
          </a:xfrm>
          <a:prstGeom prst="rect">
            <a:avLst/>
          </a:prstGeom>
          <a:noFill/>
        </p:spPr>
        <p:txBody>
          <a:bodyPr wrap="square" rtlCol="0">
            <a:spAutoFit/>
          </a:bodyPr>
          <a:lstStyle/>
          <a:p>
            <a:r>
              <a:rPr lang="en-US" dirty="0">
                <a:solidFill>
                  <a:schemeClr val="bg1"/>
                </a:solidFill>
              </a:rPr>
              <a:t>420/7</a:t>
            </a:r>
          </a:p>
        </p:txBody>
      </p:sp>
    </p:spTree>
    <p:extLst>
      <p:ext uri="{BB962C8B-B14F-4D97-AF65-F5344CB8AC3E}">
        <p14:creationId xmlns:p14="http://schemas.microsoft.com/office/powerpoint/2010/main" val="5280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Timing Options</a:t>
            </a:r>
          </a:p>
        </p:txBody>
      </p:sp>
      <p:sp>
        <p:nvSpPr>
          <p:cNvPr id="3" name="Content Placeholder 2"/>
          <p:cNvSpPr>
            <a:spLocks noGrp="1"/>
          </p:cNvSpPr>
          <p:nvPr>
            <p:ph idx="1"/>
          </p:nvPr>
        </p:nvSpPr>
        <p:spPr/>
        <p:txBody>
          <a:bodyPr>
            <a:normAutofit lnSpcReduction="10000"/>
          </a:bodyPr>
          <a:lstStyle/>
          <a:p>
            <a:r>
              <a:rPr lang="en-US" dirty="0"/>
              <a:t>Time-and-a-half, single session</a:t>
            </a:r>
          </a:p>
          <a:p>
            <a:pPr lvl="1"/>
            <a:r>
              <a:rPr lang="en-US" dirty="0"/>
              <a:t>Page 55, NCR manual</a:t>
            </a:r>
          </a:p>
          <a:p>
            <a:r>
              <a:rPr lang="en-US" dirty="0"/>
              <a:t>Time-and-a-half, double or triple time, over multiple days</a:t>
            </a:r>
          </a:p>
          <a:p>
            <a:pPr lvl="1"/>
            <a:r>
              <a:rPr lang="en-US" dirty="0"/>
              <a:t>Page 63, NCR manual</a:t>
            </a:r>
          </a:p>
          <a:p>
            <a:pPr lvl="1"/>
            <a:r>
              <a:rPr lang="en-US" dirty="0"/>
              <a:t>Session must be completed in same day (cannot split a session)</a:t>
            </a:r>
          </a:p>
          <a:p>
            <a:pPr lvl="1"/>
            <a:endParaRPr lang="en-US" dirty="0"/>
          </a:p>
          <a:p>
            <a:pPr marL="59436" indent="0">
              <a:buNone/>
            </a:pPr>
            <a:r>
              <a:rPr lang="en-US" dirty="0"/>
              <a:t>No Double/triple time, single day allowance.  If a student has a double time, multiple day timing must be used.</a:t>
            </a:r>
          </a:p>
        </p:txBody>
      </p:sp>
    </p:spTree>
    <p:extLst>
      <p:ext uri="{BB962C8B-B14F-4D97-AF65-F5344CB8AC3E}">
        <p14:creationId xmlns:p14="http://schemas.microsoft.com/office/powerpoint/2010/main" val="345159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Reminders</a:t>
            </a:r>
          </a:p>
        </p:txBody>
      </p:sp>
      <p:sp>
        <p:nvSpPr>
          <p:cNvPr id="3" name="Content Placeholder 2"/>
          <p:cNvSpPr>
            <a:spLocks noGrp="1"/>
          </p:cNvSpPr>
          <p:nvPr>
            <p:ph idx="1"/>
          </p:nvPr>
        </p:nvSpPr>
        <p:spPr>
          <a:xfrm>
            <a:off x="981308" y="2490135"/>
            <a:ext cx="7616282" cy="3920497"/>
          </a:xfrm>
        </p:spPr>
        <p:txBody>
          <a:bodyPr>
            <a:normAutofit/>
          </a:bodyPr>
          <a:lstStyle/>
          <a:p>
            <a:r>
              <a:rPr lang="en-US" dirty="0"/>
              <a:t>Electronic devices are prohibited (with the exception of </a:t>
            </a:r>
            <a:r>
              <a:rPr lang="en-US" dirty="0" err="1"/>
              <a:t>chromebooks</a:t>
            </a:r>
            <a:r>
              <a:rPr lang="en-US" dirty="0"/>
              <a:t> if you are using Read Aloud)</a:t>
            </a:r>
          </a:p>
          <a:p>
            <a:r>
              <a:rPr lang="en-US" dirty="0">
                <a:solidFill>
                  <a:schemeClr val="tx1"/>
                </a:solidFill>
              </a:rPr>
              <a:t>Calculators are allowed during the math test only</a:t>
            </a:r>
            <a:endParaRPr lang="en-US" dirty="0"/>
          </a:p>
          <a:p>
            <a:r>
              <a:rPr lang="en-US" dirty="0"/>
              <a:t>Collect and pack materials after testing (see manual)</a:t>
            </a:r>
          </a:p>
          <a:p>
            <a:r>
              <a:rPr lang="en-US" dirty="0"/>
              <a:t>Answer documents must be in the envelope</a:t>
            </a:r>
          </a:p>
          <a:p>
            <a:r>
              <a:rPr lang="en-US" dirty="0"/>
              <a:t>Include irregularity reports (if any)</a:t>
            </a:r>
          </a:p>
          <a:p>
            <a:r>
              <a:rPr lang="en-US" dirty="0"/>
              <a:t>Make copies of </a:t>
            </a:r>
            <a:r>
              <a:rPr lang="en-US" b="1" dirty="0"/>
              <a:t>all admin records </a:t>
            </a:r>
            <a:r>
              <a:rPr lang="en-US" dirty="0"/>
              <a:t>to keep on your campus</a:t>
            </a:r>
          </a:p>
          <a:p>
            <a:r>
              <a:rPr lang="en-US" dirty="0"/>
              <a:t>Return materials to ACT right away – dispose per new 72 hour guidelines</a:t>
            </a:r>
          </a:p>
          <a:p>
            <a:r>
              <a:rPr lang="en-US" dirty="0"/>
              <a:t>Email Heather when you have shipped your materials</a:t>
            </a:r>
          </a:p>
          <a:p>
            <a:endParaRPr lang="en-US" dirty="0"/>
          </a:p>
        </p:txBody>
      </p:sp>
    </p:spTree>
    <p:extLst>
      <p:ext uri="{BB962C8B-B14F-4D97-AF65-F5344CB8AC3E}">
        <p14:creationId xmlns:p14="http://schemas.microsoft.com/office/powerpoint/2010/main" val="1546149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 Attendance</a:t>
            </a:r>
          </a:p>
        </p:txBody>
      </p:sp>
      <p:sp>
        <p:nvSpPr>
          <p:cNvPr id="3" name="Content Placeholder 2"/>
          <p:cNvSpPr>
            <a:spLocks noGrp="1"/>
          </p:cNvSpPr>
          <p:nvPr>
            <p:ph idx="1"/>
          </p:nvPr>
        </p:nvSpPr>
        <p:spPr/>
        <p:txBody>
          <a:bodyPr/>
          <a:lstStyle/>
          <a:p>
            <a:r>
              <a:rPr lang="en-US" b="1" u="sng" dirty="0"/>
              <a:t>ACT Attendance Roster</a:t>
            </a:r>
          </a:p>
          <a:p>
            <a:r>
              <a:rPr lang="en-US" dirty="0"/>
              <a:t>Staff MUST </a:t>
            </a:r>
            <a:r>
              <a:rPr lang="en-US" b="1" u="sng" dirty="0"/>
              <a:t>initial</a:t>
            </a:r>
            <a:r>
              <a:rPr lang="en-US" dirty="0"/>
              <a:t> that they have verified student’s identity </a:t>
            </a:r>
          </a:p>
          <a:p>
            <a:r>
              <a:rPr lang="en-US" dirty="0"/>
              <a:t>List students “Actually Testing” in the room</a:t>
            </a:r>
          </a:p>
          <a:p>
            <a:r>
              <a:rPr lang="en-US" dirty="0"/>
              <a:t>List serial numbers of the test booklet(s) “Actually Used”</a:t>
            </a:r>
          </a:p>
          <a:p>
            <a:r>
              <a:rPr lang="en-US" dirty="0"/>
              <a:t>This is per ACT’s policy listed on their website</a:t>
            </a:r>
          </a:p>
        </p:txBody>
      </p:sp>
    </p:spTree>
    <p:extLst>
      <p:ext uri="{BB962C8B-B14F-4D97-AF65-F5344CB8AC3E}">
        <p14:creationId xmlns:p14="http://schemas.microsoft.com/office/powerpoint/2010/main" val="2274793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6354" y="825910"/>
            <a:ext cx="7679931" cy="5041185"/>
          </a:xfrm>
          <a:prstGeom prst="rect">
            <a:avLst/>
          </a:prstGeom>
        </p:spPr>
      </p:pic>
      <p:sp>
        <p:nvSpPr>
          <p:cNvPr id="3" name="Down Arrow 2"/>
          <p:cNvSpPr/>
          <p:nvPr/>
        </p:nvSpPr>
        <p:spPr>
          <a:xfrm>
            <a:off x="5112774" y="3451122"/>
            <a:ext cx="550606" cy="1189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47073" y="3106994"/>
            <a:ext cx="3355214" cy="646331"/>
          </a:xfrm>
          <a:prstGeom prst="rect">
            <a:avLst/>
          </a:prstGeom>
          <a:noFill/>
        </p:spPr>
        <p:txBody>
          <a:bodyPr wrap="none" rtlCol="0">
            <a:spAutoFit/>
          </a:bodyPr>
          <a:lstStyle/>
          <a:p>
            <a:r>
              <a:rPr lang="en-US" dirty="0">
                <a:latin typeface="Cooper Black" panose="0208090404030B020404" pitchFamily="18" charset="0"/>
              </a:rPr>
              <a:t>Staff must initial that they</a:t>
            </a:r>
          </a:p>
          <a:p>
            <a:r>
              <a:rPr lang="en-US" dirty="0">
                <a:latin typeface="Cooper Black" panose="0208090404030B020404" pitchFamily="18" charset="0"/>
              </a:rPr>
              <a:t>recognize the student</a:t>
            </a:r>
          </a:p>
        </p:txBody>
      </p:sp>
      <p:sp>
        <p:nvSpPr>
          <p:cNvPr id="6" name="Oval 5"/>
          <p:cNvSpPr/>
          <p:nvPr/>
        </p:nvSpPr>
        <p:spPr>
          <a:xfrm>
            <a:off x="2782531" y="2172929"/>
            <a:ext cx="1268361" cy="4326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82175" y="3279067"/>
            <a:ext cx="1268361" cy="4326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549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6D3175-D7C6-4EAF-87B1-4CCFC0076B3B}"/>
              </a:ext>
            </a:extLst>
          </p:cNvPr>
          <p:cNvSpPr>
            <a:spLocks noGrp="1"/>
          </p:cNvSpPr>
          <p:nvPr>
            <p:ph type="title"/>
          </p:nvPr>
        </p:nvSpPr>
        <p:spPr>
          <a:xfrm>
            <a:off x="1172633" y="463310"/>
            <a:ext cx="6798734" cy="1303867"/>
          </a:xfrm>
        </p:spPr>
        <p:txBody>
          <a:bodyPr/>
          <a:lstStyle/>
          <a:p>
            <a:r>
              <a:rPr lang="en-US" dirty="0"/>
              <a:t>Test Day – Seating Diagram</a:t>
            </a:r>
          </a:p>
        </p:txBody>
      </p:sp>
      <p:pic>
        <p:nvPicPr>
          <p:cNvPr id="10" name="Content Placeholder 9">
            <a:extLst>
              <a:ext uri="{FF2B5EF4-FFF2-40B4-BE49-F238E27FC236}">
                <a16:creationId xmlns:a16="http://schemas.microsoft.com/office/drawing/2014/main" id="{9AF177B8-0E3C-4FD4-86A0-2F3D7FBE61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6976" y="1560443"/>
            <a:ext cx="4224372" cy="4834247"/>
          </a:xfrm>
        </p:spPr>
      </p:pic>
    </p:spTree>
    <p:extLst>
      <p:ext uri="{BB962C8B-B14F-4D97-AF65-F5344CB8AC3E}">
        <p14:creationId xmlns:p14="http://schemas.microsoft.com/office/powerpoint/2010/main" val="3102364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Handling Materials</a:t>
            </a:r>
          </a:p>
        </p:txBody>
      </p:sp>
      <p:sp>
        <p:nvSpPr>
          <p:cNvPr id="3" name="Content Placeholder 2"/>
          <p:cNvSpPr>
            <a:spLocks noGrp="1"/>
          </p:cNvSpPr>
          <p:nvPr>
            <p:ph idx="1"/>
          </p:nvPr>
        </p:nvSpPr>
        <p:spPr/>
        <p:txBody>
          <a:bodyPr>
            <a:normAutofit lnSpcReduction="10000"/>
          </a:bodyPr>
          <a:lstStyle/>
          <a:p>
            <a:r>
              <a:rPr lang="en-US" dirty="0"/>
              <a:t>Room supervisors will pick up materials from SAC</a:t>
            </a:r>
          </a:p>
          <a:p>
            <a:r>
              <a:rPr lang="en-US" dirty="0"/>
              <a:t>To ensure security of test materials, distribute to examinees ONLY when directed to do so in the instructions, not before</a:t>
            </a:r>
          </a:p>
          <a:p>
            <a:r>
              <a:rPr lang="en-US" dirty="0"/>
              <a:t>Be sure each examinee receives the answer document with his or her name on the barcode label or the student code gridded in Block U (another way to verify attendance)</a:t>
            </a:r>
          </a:p>
          <a:p>
            <a:r>
              <a:rPr lang="en-US" dirty="0"/>
              <a:t>Personally hand one test booklet individually to each examinee in sequential serial number order</a:t>
            </a:r>
          </a:p>
          <a:p>
            <a:pPr lvl="1"/>
            <a:r>
              <a:rPr lang="en-US" dirty="0"/>
              <a:t>Explained on page 23 in the NCR manual</a:t>
            </a:r>
          </a:p>
        </p:txBody>
      </p:sp>
    </p:spTree>
    <p:extLst>
      <p:ext uri="{BB962C8B-B14F-4D97-AF65-F5344CB8AC3E}">
        <p14:creationId xmlns:p14="http://schemas.microsoft.com/office/powerpoint/2010/main" val="3925306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 </a:t>
            </a:r>
            <a:br>
              <a:rPr lang="en-US" dirty="0"/>
            </a:br>
            <a:r>
              <a:rPr lang="en-US" dirty="0"/>
              <a:t>Handling Materials</a:t>
            </a:r>
          </a:p>
        </p:txBody>
      </p:sp>
      <p:sp>
        <p:nvSpPr>
          <p:cNvPr id="3" name="Content Placeholder 2"/>
          <p:cNvSpPr>
            <a:spLocks noGrp="1"/>
          </p:cNvSpPr>
          <p:nvPr>
            <p:ph idx="1"/>
          </p:nvPr>
        </p:nvSpPr>
        <p:spPr/>
        <p:txBody>
          <a:bodyPr/>
          <a:lstStyle/>
          <a:p>
            <a:r>
              <a:rPr lang="en-US" dirty="0"/>
              <a:t>After Testing, room supervisors must:</a:t>
            </a:r>
          </a:p>
          <a:p>
            <a:endParaRPr lang="en-US" dirty="0"/>
          </a:p>
        </p:txBody>
      </p:sp>
      <p:pic>
        <p:nvPicPr>
          <p:cNvPr id="4" name="Picture 3"/>
          <p:cNvPicPr>
            <a:picLocks noChangeAspect="1"/>
          </p:cNvPicPr>
          <p:nvPr/>
        </p:nvPicPr>
        <p:blipFill>
          <a:blip r:embed="rId2"/>
          <a:stretch>
            <a:fillRect/>
          </a:stretch>
        </p:blipFill>
        <p:spPr>
          <a:xfrm>
            <a:off x="630919" y="2991678"/>
            <a:ext cx="7769386" cy="2534479"/>
          </a:xfrm>
          <a:prstGeom prst="rect">
            <a:avLst/>
          </a:prstGeom>
        </p:spPr>
      </p:pic>
      <p:sp>
        <p:nvSpPr>
          <p:cNvPr id="5" name="TextBox 4">
            <a:extLst>
              <a:ext uri="{FF2B5EF4-FFF2-40B4-BE49-F238E27FC236}">
                <a16:creationId xmlns:a16="http://schemas.microsoft.com/office/drawing/2014/main" id="{765E4B67-3B4C-4EE1-B2EC-7EECCD36029F}"/>
              </a:ext>
            </a:extLst>
          </p:cNvPr>
          <p:cNvSpPr txBox="1"/>
          <p:nvPr/>
        </p:nvSpPr>
        <p:spPr>
          <a:xfrm>
            <a:off x="422198" y="5659303"/>
            <a:ext cx="7616188" cy="1200329"/>
          </a:xfrm>
          <a:prstGeom prst="rect">
            <a:avLst/>
          </a:prstGeom>
          <a:noFill/>
        </p:spPr>
        <p:txBody>
          <a:bodyPr wrap="none" rtlCol="0">
            <a:spAutoFit/>
          </a:bodyPr>
          <a:lstStyle/>
          <a:p>
            <a:r>
              <a:rPr lang="en-US" dirty="0"/>
              <a:t>**Also ensure grade level is filled/bubbled in on the answer sheet</a:t>
            </a:r>
          </a:p>
          <a:p>
            <a:endParaRPr lang="en-US" dirty="0"/>
          </a:p>
          <a:p>
            <a:r>
              <a:rPr lang="en-US" dirty="0"/>
              <a:t>Go over this at your staff training, and reinforce that this is how you</a:t>
            </a:r>
          </a:p>
          <a:p>
            <a:r>
              <a:rPr lang="en-US" dirty="0"/>
              <a:t>want materials turned back in to you after testing</a:t>
            </a:r>
          </a:p>
        </p:txBody>
      </p:sp>
    </p:spTree>
    <p:extLst>
      <p:ext uri="{BB962C8B-B14F-4D97-AF65-F5344CB8AC3E}">
        <p14:creationId xmlns:p14="http://schemas.microsoft.com/office/powerpoint/2010/main" val="223532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to Test</a:t>
            </a:r>
          </a:p>
        </p:txBody>
      </p:sp>
      <p:sp>
        <p:nvSpPr>
          <p:cNvPr id="3" name="Content Placeholder 2"/>
          <p:cNvSpPr>
            <a:spLocks noGrp="1"/>
          </p:cNvSpPr>
          <p:nvPr>
            <p:ph idx="1"/>
          </p:nvPr>
        </p:nvSpPr>
        <p:spPr/>
        <p:txBody>
          <a:bodyPr>
            <a:normAutofit/>
          </a:bodyPr>
          <a:lstStyle/>
          <a:p>
            <a:r>
              <a:rPr lang="en-US" dirty="0"/>
              <a:t>Evaluation Services will Pre-ID ALL grades 10(R)-12 students who have not yet met:</a:t>
            </a:r>
          </a:p>
          <a:p>
            <a:pPr lvl="1"/>
            <a:r>
              <a:rPr lang="en-US" dirty="0"/>
              <a:t>ELA mastery (graduation) and who have attempted PM3</a:t>
            </a:r>
          </a:p>
          <a:p>
            <a:pPr lvl="1"/>
            <a:r>
              <a:rPr lang="en-US" dirty="0"/>
              <a:t>Algebra 1 mastery (graduation)</a:t>
            </a:r>
          </a:p>
          <a:p>
            <a:r>
              <a:rPr lang="en-US" dirty="0"/>
              <a:t>Ensure you are using the FOCUS enrolled grade, not the grade where a student “should be”!</a:t>
            </a:r>
          </a:p>
          <a:p>
            <a:r>
              <a:rPr lang="en-US" dirty="0"/>
              <a:t>Not a mandatory test, so schools must notify parents and allow them to opt out</a:t>
            </a:r>
          </a:p>
        </p:txBody>
      </p:sp>
    </p:spTree>
    <p:extLst>
      <p:ext uri="{BB962C8B-B14F-4D97-AF65-F5344CB8AC3E}">
        <p14:creationId xmlns:p14="http://schemas.microsoft.com/office/powerpoint/2010/main" val="691035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Irregularities</a:t>
            </a:r>
          </a:p>
        </p:txBody>
      </p:sp>
      <p:sp>
        <p:nvSpPr>
          <p:cNvPr id="3" name="Content Placeholder 2"/>
          <p:cNvSpPr>
            <a:spLocks noGrp="1"/>
          </p:cNvSpPr>
          <p:nvPr>
            <p:ph idx="1"/>
          </p:nvPr>
        </p:nvSpPr>
        <p:spPr>
          <a:xfrm>
            <a:off x="1176865" y="2490135"/>
            <a:ext cx="6798736" cy="3781456"/>
          </a:xfrm>
        </p:spPr>
        <p:txBody>
          <a:bodyPr>
            <a:normAutofit fontScale="55000" lnSpcReduction="20000"/>
          </a:bodyPr>
          <a:lstStyle/>
          <a:p>
            <a:r>
              <a:rPr lang="en-US" sz="3300" dirty="0"/>
              <a:t>Fill out the Irregularity Report for each occurrence of a group or individual irregularity (if there are none, do not submit IR)</a:t>
            </a:r>
          </a:p>
          <a:p>
            <a:r>
              <a:rPr lang="en-US" sz="3300" dirty="0"/>
              <a:t>Group</a:t>
            </a:r>
          </a:p>
          <a:p>
            <a:pPr lvl="1"/>
            <a:r>
              <a:rPr lang="en-US" sz="2900" dirty="0"/>
              <a:t>Missing or stolen test materials</a:t>
            </a:r>
          </a:p>
          <a:p>
            <a:pPr lvl="1"/>
            <a:r>
              <a:rPr lang="en-US" sz="2900" dirty="0"/>
              <a:t>Interruptions or disturbances</a:t>
            </a:r>
          </a:p>
          <a:p>
            <a:pPr lvl="1"/>
            <a:r>
              <a:rPr lang="en-US" sz="2900" dirty="0"/>
              <a:t>Emergency evacuations</a:t>
            </a:r>
          </a:p>
          <a:p>
            <a:pPr lvl="1"/>
            <a:r>
              <a:rPr lang="en-US" sz="2900" dirty="0"/>
              <a:t>Power outages</a:t>
            </a:r>
          </a:p>
          <a:p>
            <a:pPr lvl="1"/>
            <a:r>
              <a:rPr lang="en-US" sz="2900" dirty="0"/>
              <a:t>Reschedules</a:t>
            </a:r>
          </a:p>
          <a:p>
            <a:pPr lvl="1"/>
            <a:r>
              <a:rPr lang="en-US" sz="2900" dirty="0"/>
              <a:t>Pages 35, NCR manual</a:t>
            </a:r>
          </a:p>
          <a:p>
            <a:r>
              <a:rPr lang="en-US" sz="3300" dirty="0"/>
              <a:t>Individual</a:t>
            </a:r>
          </a:p>
          <a:p>
            <a:pPr lvl="1"/>
            <a:r>
              <a:rPr lang="en-US" sz="2900" dirty="0"/>
              <a:t>Pages 36, NCR manual</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774908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Testing</a:t>
            </a:r>
          </a:p>
        </p:txBody>
      </p:sp>
      <p:sp>
        <p:nvSpPr>
          <p:cNvPr id="3" name="Content Placeholder 2"/>
          <p:cNvSpPr>
            <a:spLocks noGrp="1"/>
          </p:cNvSpPr>
          <p:nvPr>
            <p:ph idx="1"/>
          </p:nvPr>
        </p:nvSpPr>
        <p:spPr/>
        <p:txBody>
          <a:bodyPr/>
          <a:lstStyle/>
          <a:p>
            <a:r>
              <a:rPr lang="en-US" dirty="0"/>
              <a:t>Mark on your testing file which students tested/did not test in the shared Google Drive for your school</a:t>
            </a:r>
          </a:p>
          <a:p>
            <a:r>
              <a:rPr lang="en-US" dirty="0"/>
              <a:t>ONLY use column marked “Tested? Yes/No”</a:t>
            </a:r>
          </a:p>
          <a:p>
            <a:r>
              <a:rPr lang="en-US" dirty="0"/>
              <a:t>Do NOT edit/delete/add anything else to this file!</a:t>
            </a:r>
          </a:p>
        </p:txBody>
      </p:sp>
      <p:pic>
        <p:nvPicPr>
          <p:cNvPr id="4" name="Picture 3"/>
          <p:cNvPicPr>
            <a:picLocks noChangeAspect="1"/>
          </p:cNvPicPr>
          <p:nvPr/>
        </p:nvPicPr>
        <p:blipFill>
          <a:blip r:embed="rId2"/>
          <a:stretch>
            <a:fillRect/>
          </a:stretch>
        </p:blipFill>
        <p:spPr>
          <a:xfrm>
            <a:off x="281449" y="4587330"/>
            <a:ext cx="8589567" cy="1154707"/>
          </a:xfrm>
          <a:prstGeom prst="rect">
            <a:avLst/>
          </a:prstGeom>
        </p:spPr>
      </p:pic>
    </p:spTree>
    <p:extLst>
      <p:ext uri="{BB962C8B-B14F-4D97-AF65-F5344CB8AC3E}">
        <p14:creationId xmlns:p14="http://schemas.microsoft.com/office/powerpoint/2010/main" val="2304267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Testing</a:t>
            </a:r>
          </a:p>
        </p:txBody>
      </p:sp>
      <p:sp>
        <p:nvSpPr>
          <p:cNvPr id="3" name="Content Placeholder 2"/>
          <p:cNvSpPr>
            <a:spLocks noGrp="1"/>
          </p:cNvSpPr>
          <p:nvPr>
            <p:ph idx="1"/>
          </p:nvPr>
        </p:nvSpPr>
        <p:spPr/>
        <p:txBody>
          <a:bodyPr>
            <a:normAutofit/>
          </a:bodyPr>
          <a:lstStyle/>
          <a:p>
            <a:r>
              <a:rPr lang="en-US" dirty="0"/>
              <a:t>Once you have tested, you may ship back all test materials – do not hold them at your schools</a:t>
            </a:r>
          </a:p>
          <a:p>
            <a:r>
              <a:rPr lang="en-US" dirty="0"/>
              <a:t>ACT will report scores at 4, 7 &amp; 9 weeks – so the sooner your materials are returned, the sooner you MAY see your scores</a:t>
            </a:r>
          </a:p>
          <a:p>
            <a:r>
              <a:rPr lang="en-US" dirty="0"/>
              <a:t>If you need access to ACT Success, email Heather or Nate</a:t>
            </a:r>
          </a:p>
          <a:p>
            <a:r>
              <a:rPr lang="en-US" b="1" dirty="0">
                <a:solidFill>
                  <a:srgbClr val="FF0000"/>
                </a:solidFill>
              </a:rPr>
              <a:t>Deadline for test file update is MARCH 26, 2025</a:t>
            </a:r>
          </a:p>
        </p:txBody>
      </p:sp>
    </p:spTree>
    <p:extLst>
      <p:ext uri="{BB962C8B-B14F-4D97-AF65-F5344CB8AC3E}">
        <p14:creationId xmlns:p14="http://schemas.microsoft.com/office/powerpoint/2010/main" val="889513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9229-4686-4363-B188-58B3AC32CC5C}"/>
              </a:ext>
            </a:extLst>
          </p:cNvPr>
          <p:cNvSpPr>
            <a:spLocks noGrp="1"/>
          </p:cNvSpPr>
          <p:nvPr>
            <p:ph type="title"/>
          </p:nvPr>
        </p:nvSpPr>
        <p:spPr/>
        <p:txBody>
          <a:bodyPr/>
          <a:lstStyle/>
          <a:p>
            <a:r>
              <a:rPr lang="en-US" dirty="0"/>
              <a:t>Google Drive</a:t>
            </a:r>
          </a:p>
        </p:txBody>
      </p:sp>
      <p:pic>
        <p:nvPicPr>
          <p:cNvPr id="5" name="Content Placeholder 4">
            <a:extLst>
              <a:ext uri="{FF2B5EF4-FFF2-40B4-BE49-F238E27FC236}">
                <a16:creationId xmlns:a16="http://schemas.microsoft.com/office/drawing/2014/main" id="{2B337763-EC6D-4AC2-888E-B2947C8C8B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097" y="2405270"/>
            <a:ext cx="8263581" cy="3419060"/>
          </a:xfrm>
        </p:spPr>
      </p:pic>
      <p:cxnSp>
        <p:nvCxnSpPr>
          <p:cNvPr id="7" name="Straight Arrow Connector 6">
            <a:extLst>
              <a:ext uri="{FF2B5EF4-FFF2-40B4-BE49-F238E27FC236}">
                <a16:creationId xmlns:a16="http://schemas.microsoft.com/office/drawing/2014/main" id="{52866890-01E8-447A-9360-3A11D49D0729}"/>
              </a:ext>
            </a:extLst>
          </p:cNvPr>
          <p:cNvCxnSpPr>
            <a:cxnSpLocks/>
          </p:cNvCxnSpPr>
          <p:nvPr/>
        </p:nvCxnSpPr>
        <p:spPr>
          <a:xfrm flipH="1">
            <a:off x="1222510" y="4035287"/>
            <a:ext cx="42738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0CB97FA-153E-4DF2-9758-D2C95F3A5D9F}"/>
              </a:ext>
            </a:extLst>
          </p:cNvPr>
          <p:cNvCxnSpPr>
            <a:cxnSpLocks/>
          </p:cNvCxnSpPr>
          <p:nvPr/>
        </p:nvCxnSpPr>
        <p:spPr>
          <a:xfrm>
            <a:off x="1096616" y="5489713"/>
            <a:ext cx="6725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DDF528B-B258-4480-A2FF-B7A26B5F2AC6}"/>
              </a:ext>
            </a:extLst>
          </p:cNvPr>
          <p:cNvCxnSpPr>
            <a:cxnSpLocks/>
          </p:cNvCxnSpPr>
          <p:nvPr/>
        </p:nvCxnSpPr>
        <p:spPr>
          <a:xfrm>
            <a:off x="1729408" y="3644508"/>
            <a:ext cx="6858001" cy="1175970"/>
          </a:xfrm>
          <a:prstGeom prst="line">
            <a:avLst/>
          </a:prstGeom>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D0A0D153-EF2D-424B-8ED3-8117AD83C592}"/>
              </a:ext>
            </a:extLst>
          </p:cNvPr>
          <p:cNvCxnSpPr>
            <a:cxnSpLocks/>
          </p:cNvCxnSpPr>
          <p:nvPr/>
        </p:nvCxnSpPr>
        <p:spPr>
          <a:xfrm flipV="1">
            <a:off x="1769165" y="3518452"/>
            <a:ext cx="6818244" cy="1302026"/>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24023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a:t>
            </a:r>
          </a:p>
        </p:txBody>
      </p:sp>
      <p:sp>
        <p:nvSpPr>
          <p:cNvPr id="3" name="Content Placeholder 2"/>
          <p:cNvSpPr>
            <a:spLocks noGrp="1"/>
          </p:cNvSpPr>
          <p:nvPr>
            <p:ph idx="1"/>
          </p:nvPr>
        </p:nvSpPr>
        <p:spPr>
          <a:xfrm>
            <a:off x="1176865" y="2490135"/>
            <a:ext cx="7455858" cy="3802510"/>
          </a:xfrm>
        </p:spPr>
        <p:txBody>
          <a:bodyPr>
            <a:normAutofit/>
          </a:bodyPr>
          <a:lstStyle/>
          <a:p>
            <a:r>
              <a:rPr lang="en-US" dirty="0"/>
              <a:t>Schools are paying for these tests</a:t>
            </a:r>
          </a:p>
          <a:p>
            <a:r>
              <a:rPr lang="en-US" dirty="0"/>
              <a:t>We will send you a list of all students that were in the PreID (have not met the ELA/Algebra 1 grad requirement )</a:t>
            </a:r>
          </a:p>
          <a:p>
            <a:r>
              <a:rPr lang="en-US" u="sng" dirty="0">
                <a:solidFill>
                  <a:srgbClr val="FF0000"/>
                </a:solidFill>
              </a:rPr>
              <a:t>Immediately after testing 1) mark the students that tested in the shared Google Drive for your school</a:t>
            </a:r>
          </a:p>
          <a:p>
            <a:r>
              <a:rPr lang="en-US" dirty="0"/>
              <a:t>Eval Svcs will unenroll students that did not test</a:t>
            </a:r>
          </a:p>
          <a:p>
            <a:r>
              <a:rPr lang="en-US" b="1" dirty="0"/>
              <a:t>Schools will be charged for unused tests UNLESS students are </a:t>
            </a:r>
            <a:r>
              <a:rPr lang="en-US" b="1" u="sng" dirty="0"/>
              <a:t>unenrolled</a:t>
            </a:r>
            <a:r>
              <a:rPr lang="en-US" b="1" dirty="0"/>
              <a:t> from PAN before the end of the window!</a:t>
            </a:r>
          </a:p>
          <a:p>
            <a:endParaRPr lang="en-US" dirty="0"/>
          </a:p>
        </p:txBody>
      </p:sp>
    </p:spTree>
    <p:extLst>
      <p:ext uri="{BB962C8B-B14F-4D97-AF65-F5344CB8AC3E}">
        <p14:creationId xmlns:p14="http://schemas.microsoft.com/office/powerpoint/2010/main" val="4175735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r>
              <a:rPr lang="en-US" dirty="0"/>
              <a:t>Contact Evaluation Services</a:t>
            </a:r>
          </a:p>
          <a:p>
            <a:pPr lvl="1"/>
            <a:r>
              <a:rPr lang="en-US" dirty="0"/>
              <a:t>Heather Rykard (Test Procedures, Administration, Accommodations)</a:t>
            </a:r>
          </a:p>
          <a:p>
            <a:pPr lvl="2"/>
            <a:r>
              <a:rPr lang="en-US" dirty="0"/>
              <a:t> 850-469-5387</a:t>
            </a:r>
          </a:p>
          <a:p>
            <a:pPr lvl="2"/>
            <a:r>
              <a:rPr lang="en-US" dirty="0"/>
              <a:t>hrykard@ecsdfl.us</a:t>
            </a:r>
          </a:p>
          <a:p>
            <a:pPr lvl="1"/>
            <a:r>
              <a:rPr lang="en-US" dirty="0"/>
              <a:t>Scott Dodson (Pre-ID, Testing Data files, Score reporting)</a:t>
            </a:r>
          </a:p>
          <a:p>
            <a:pPr lvl="2"/>
            <a:r>
              <a:rPr lang="en-US" dirty="0"/>
              <a:t> 850-469-5389</a:t>
            </a:r>
          </a:p>
          <a:p>
            <a:pPr lvl="2"/>
            <a:r>
              <a:rPr lang="en-US" dirty="0"/>
              <a:t>sdodson@ecsdfl.us</a:t>
            </a:r>
          </a:p>
          <a:p>
            <a:pPr lvl="1"/>
            <a:endParaRPr lang="en-US" dirty="0"/>
          </a:p>
          <a:p>
            <a:pPr lvl="1"/>
            <a:endParaRPr lang="en-US" dirty="0"/>
          </a:p>
        </p:txBody>
      </p:sp>
    </p:spTree>
    <p:extLst>
      <p:ext uri="{BB962C8B-B14F-4D97-AF65-F5344CB8AC3E}">
        <p14:creationId xmlns:p14="http://schemas.microsoft.com/office/powerpoint/2010/main" val="4007375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A608-D871-49BE-AB43-1D2DA913BD60}"/>
              </a:ext>
            </a:extLst>
          </p:cNvPr>
          <p:cNvSpPr>
            <a:spLocks noGrp="1"/>
          </p:cNvSpPr>
          <p:nvPr>
            <p:ph type="title"/>
          </p:nvPr>
        </p:nvSpPr>
        <p:spPr/>
        <p:txBody>
          <a:bodyPr/>
          <a:lstStyle/>
          <a:p>
            <a:r>
              <a:rPr lang="en-US" dirty="0"/>
              <a:t>Resources</a:t>
            </a:r>
          </a:p>
        </p:txBody>
      </p:sp>
      <p:pic>
        <p:nvPicPr>
          <p:cNvPr id="5" name="Content Placeholder 4">
            <a:extLst>
              <a:ext uri="{FF2B5EF4-FFF2-40B4-BE49-F238E27FC236}">
                <a16:creationId xmlns:a16="http://schemas.microsoft.com/office/drawing/2014/main" id="{FF18FCC8-093A-455B-B156-8B50F13444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76781" y="2509078"/>
            <a:ext cx="3530600" cy="3530600"/>
          </a:xfrm>
        </p:spPr>
      </p:pic>
    </p:spTree>
    <p:extLst>
      <p:ext uri="{BB962C8B-B14F-4D97-AF65-F5344CB8AC3E}">
        <p14:creationId xmlns:p14="http://schemas.microsoft.com/office/powerpoint/2010/main" val="397232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4836-20E8-44B4-AD56-0CCD8CBF6739}"/>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E64167C2-672F-4544-93AF-E49048755267}"/>
              </a:ext>
            </a:extLst>
          </p:cNvPr>
          <p:cNvSpPr>
            <a:spLocks noGrp="1"/>
          </p:cNvSpPr>
          <p:nvPr>
            <p:ph idx="1"/>
          </p:nvPr>
        </p:nvSpPr>
        <p:spPr/>
        <p:txBody>
          <a:bodyPr>
            <a:normAutofit lnSpcReduction="10000"/>
          </a:bodyPr>
          <a:lstStyle/>
          <a:p>
            <a:r>
              <a:rPr lang="en-US" dirty="0"/>
              <a:t>Heather is a 12 grade student who has not yet met her </a:t>
            </a:r>
            <a:r>
              <a:rPr lang="en-US" b="1" dirty="0">
                <a:solidFill>
                  <a:srgbClr val="FF0000"/>
                </a:solidFill>
              </a:rPr>
              <a:t>FSA ELA </a:t>
            </a:r>
            <a:r>
              <a:rPr lang="en-US" dirty="0"/>
              <a:t>mastery.</a:t>
            </a:r>
          </a:p>
          <a:p>
            <a:pPr lvl="1"/>
            <a:r>
              <a:rPr lang="en-US" dirty="0"/>
              <a:t>She needs to take </a:t>
            </a:r>
            <a:r>
              <a:rPr lang="en-US" b="1" dirty="0">
                <a:solidFill>
                  <a:srgbClr val="FF0000"/>
                </a:solidFill>
              </a:rPr>
              <a:t>ENGLISH</a:t>
            </a:r>
            <a:r>
              <a:rPr lang="en-US" dirty="0"/>
              <a:t> and </a:t>
            </a:r>
            <a:r>
              <a:rPr lang="en-US" b="1" dirty="0">
                <a:solidFill>
                  <a:srgbClr val="FF0000"/>
                </a:solidFill>
              </a:rPr>
              <a:t>READING</a:t>
            </a:r>
            <a:r>
              <a:rPr lang="en-US" dirty="0"/>
              <a:t>  on the ACT-NCR ONLY (in order given)</a:t>
            </a:r>
          </a:p>
          <a:p>
            <a:r>
              <a:rPr lang="en-US" dirty="0"/>
              <a:t>Nate is an 11</a:t>
            </a:r>
            <a:r>
              <a:rPr lang="en-US" baseline="30000" dirty="0"/>
              <a:t>th</a:t>
            </a:r>
            <a:r>
              <a:rPr lang="en-US" dirty="0"/>
              <a:t> grade student who has not yet met his </a:t>
            </a:r>
            <a:r>
              <a:rPr lang="en-US" b="1" dirty="0">
                <a:solidFill>
                  <a:schemeClr val="accent5">
                    <a:lumMod val="75000"/>
                  </a:schemeClr>
                </a:solidFill>
              </a:rPr>
              <a:t>Algebra EOC </a:t>
            </a:r>
            <a:r>
              <a:rPr lang="en-US" dirty="0"/>
              <a:t>mastery</a:t>
            </a:r>
          </a:p>
          <a:p>
            <a:pPr lvl="1"/>
            <a:r>
              <a:rPr lang="en-US" dirty="0"/>
              <a:t>He only has to take the </a:t>
            </a:r>
            <a:r>
              <a:rPr lang="en-US" b="1" dirty="0">
                <a:solidFill>
                  <a:schemeClr val="accent5">
                    <a:lumMod val="75000"/>
                  </a:schemeClr>
                </a:solidFill>
              </a:rPr>
              <a:t>MATH</a:t>
            </a:r>
            <a:r>
              <a:rPr lang="en-US" dirty="0"/>
              <a:t> section on the ACT-NCR</a:t>
            </a:r>
          </a:p>
          <a:p>
            <a:r>
              <a:rPr lang="en-US" dirty="0"/>
              <a:t>Robin needs both </a:t>
            </a:r>
            <a:r>
              <a:rPr lang="en-US" b="1" dirty="0">
                <a:solidFill>
                  <a:srgbClr val="00B050"/>
                </a:solidFill>
              </a:rPr>
              <a:t>FSA ELA </a:t>
            </a:r>
            <a:r>
              <a:rPr lang="en-US" dirty="0"/>
              <a:t>and </a:t>
            </a:r>
            <a:r>
              <a:rPr lang="en-US" b="1" dirty="0">
                <a:solidFill>
                  <a:srgbClr val="00B050"/>
                </a:solidFill>
              </a:rPr>
              <a:t>Algebra 1</a:t>
            </a:r>
            <a:r>
              <a:rPr lang="en-US" dirty="0"/>
              <a:t> mastery to graduate</a:t>
            </a:r>
          </a:p>
          <a:p>
            <a:pPr lvl="1"/>
            <a:r>
              <a:rPr lang="en-US" dirty="0"/>
              <a:t>She must take </a:t>
            </a:r>
            <a:r>
              <a:rPr lang="en-US" b="1" dirty="0">
                <a:solidFill>
                  <a:srgbClr val="00B050"/>
                </a:solidFill>
              </a:rPr>
              <a:t>ENGLISH, MATH, and READING </a:t>
            </a:r>
            <a:r>
              <a:rPr lang="en-US" dirty="0"/>
              <a:t>(In correct order given) on ACT-NCR</a:t>
            </a:r>
          </a:p>
        </p:txBody>
      </p:sp>
    </p:spTree>
    <p:extLst>
      <p:ext uri="{BB962C8B-B14F-4D97-AF65-F5344CB8AC3E}">
        <p14:creationId xmlns:p14="http://schemas.microsoft.com/office/powerpoint/2010/main" val="198087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F686-5F9C-4200-B4C1-56D7DB78A9DF}"/>
              </a:ext>
            </a:extLst>
          </p:cNvPr>
          <p:cNvSpPr>
            <a:spLocks noGrp="1"/>
          </p:cNvSpPr>
          <p:nvPr>
            <p:ph type="title"/>
          </p:nvPr>
        </p:nvSpPr>
        <p:spPr/>
        <p:txBody>
          <a:bodyPr/>
          <a:lstStyle/>
          <a:p>
            <a:r>
              <a:rPr lang="en-US" dirty="0"/>
              <a:t>What’s New?</a:t>
            </a:r>
          </a:p>
        </p:txBody>
      </p:sp>
      <p:sp>
        <p:nvSpPr>
          <p:cNvPr id="3" name="Content Placeholder 2">
            <a:extLst>
              <a:ext uri="{FF2B5EF4-FFF2-40B4-BE49-F238E27FC236}">
                <a16:creationId xmlns:a16="http://schemas.microsoft.com/office/drawing/2014/main" id="{078B899A-A2C2-4FAD-ADB1-3BA14CAF2EF9}"/>
              </a:ext>
            </a:extLst>
          </p:cNvPr>
          <p:cNvSpPr>
            <a:spLocks noGrp="1"/>
          </p:cNvSpPr>
          <p:nvPr>
            <p:ph idx="1"/>
          </p:nvPr>
        </p:nvSpPr>
        <p:spPr/>
        <p:txBody>
          <a:bodyPr>
            <a:normAutofit fontScale="92500" lnSpcReduction="10000"/>
          </a:bodyPr>
          <a:lstStyle/>
          <a:p>
            <a:r>
              <a:rPr lang="en-US" b="1" dirty="0"/>
              <a:t>Secure Destruction</a:t>
            </a:r>
            <a:r>
              <a:rPr lang="en-US" dirty="0"/>
              <a:t>: Within 72 hours after testing, you should arrange for secure destruction of all forms (except the Testing Staff List, Scribe Agreements, Readers Agreements, and Interpreter Agreements which must be retained for one year) </a:t>
            </a:r>
          </a:p>
          <a:p>
            <a:r>
              <a:rPr lang="en-US" b="1" dirty="0"/>
              <a:t>Translated test directions</a:t>
            </a:r>
            <a:r>
              <a:rPr lang="en-US" dirty="0"/>
              <a:t>: Available on ACT-hosted website</a:t>
            </a:r>
          </a:p>
          <a:p>
            <a:r>
              <a:rPr lang="en-US" b="1" dirty="0"/>
              <a:t>Answer Documents</a:t>
            </a:r>
            <a:r>
              <a:rPr lang="en-US" dirty="0"/>
              <a:t>: No longer lists year.  Examinees will now have an apostrophe to grid for their f/l name</a:t>
            </a:r>
          </a:p>
          <a:p>
            <a:r>
              <a:rPr lang="en-US" b="1" dirty="0"/>
              <a:t>Materials</a:t>
            </a:r>
            <a:r>
              <a:rPr lang="en-US" dirty="0"/>
              <a:t>: All secure and non secure will ship together</a:t>
            </a:r>
          </a:p>
          <a:p>
            <a:r>
              <a:rPr lang="en-US" b="1" dirty="0"/>
              <a:t>Scribe/Reader/Interpreter agreements</a:t>
            </a:r>
            <a:r>
              <a:rPr lang="en-US" dirty="0"/>
              <a:t>: On ACT-hosted website</a:t>
            </a:r>
          </a:p>
          <a:p>
            <a:pPr marL="0" indent="0">
              <a:buNone/>
            </a:pPr>
            <a:endParaRPr lang="en-US" dirty="0"/>
          </a:p>
        </p:txBody>
      </p:sp>
    </p:spTree>
    <p:extLst>
      <p:ext uri="{BB962C8B-B14F-4D97-AF65-F5344CB8AC3E}">
        <p14:creationId xmlns:p14="http://schemas.microsoft.com/office/powerpoint/2010/main" val="335699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0031-5C26-4E5C-A26F-6A265897BC74}"/>
              </a:ext>
            </a:extLst>
          </p:cNvPr>
          <p:cNvSpPr>
            <a:spLocks noGrp="1"/>
          </p:cNvSpPr>
          <p:nvPr>
            <p:ph type="title"/>
          </p:nvPr>
        </p:nvSpPr>
        <p:spPr/>
        <p:txBody>
          <a:bodyPr/>
          <a:lstStyle/>
          <a:p>
            <a:r>
              <a:rPr lang="en-US" dirty="0"/>
              <a:t>NEW!!  </a:t>
            </a:r>
          </a:p>
        </p:txBody>
      </p:sp>
      <p:sp>
        <p:nvSpPr>
          <p:cNvPr id="3" name="Content Placeholder 2">
            <a:extLst>
              <a:ext uri="{FF2B5EF4-FFF2-40B4-BE49-F238E27FC236}">
                <a16:creationId xmlns:a16="http://schemas.microsoft.com/office/drawing/2014/main" id="{4CFCCCD3-0823-4B00-A0D2-0CA2B29D9F98}"/>
              </a:ext>
            </a:extLst>
          </p:cNvPr>
          <p:cNvSpPr>
            <a:spLocks noGrp="1"/>
          </p:cNvSpPr>
          <p:nvPr>
            <p:ph idx="1"/>
          </p:nvPr>
        </p:nvSpPr>
        <p:spPr>
          <a:xfrm>
            <a:off x="864382" y="2400302"/>
            <a:ext cx="6345260" cy="3530600"/>
          </a:xfrm>
        </p:spPr>
        <p:txBody>
          <a:bodyPr>
            <a:normAutofit lnSpcReduction="10000"/>
          </a:bodyPr>
          <a:lstStyle/>
          <a:p>
            <a:r>
              <a:rPr lang="en-US" dirty="0"/>
              <a:t>ACT-NCR allows a read aloud function for ALL students</a:t>
            </a:r>
          </a:p>
          <a:p>
            <a:r>
              <a:rPr lang="en-US" dirty="0"/>
              <a:t>Do not have to have an IEP or 504 plan to utilize</a:t>
            </a:r>
          </a:p>
          <a:p>
            <a:r>
              <a:rPr lang="en-US" dirty="0"/>
              <a:t>Audio on reading portion reads the passage as well as the items/answer choices</a:t>
            </a:r>
          </a:p>
          <a:p>
            <a:r>
              <a:rPr lang="en-US" dirty="0"/>
              <a:t>Audio is specific to the </a:t>
            </a:r>
            <a:r>
              <a:rPr lang="en-US" i="1" dirty="0"/>
              <a:t>FORM #</a:t>
            </a:r>
            <a:r>
              <a:rPr lang="en-US" dirty="0"/>
              <a:t> that the student is given, so you may have multiple forms in a group</a:t>
            </a:r>
          </a:p>
          <a:p>
            <a:r>
              <a:rPr lang="en-US" dirty="0"/>
              <a:t>Audio is pre-recorded and accessed via a website</a:t>
            </a:r>
          </a:p>
          <a:p>
            <a:pPr lvl="1"/>
            <a:r>
              <a:rPr lang="en-US" dirty="0"/>
              <a:t>IT will configure </a:t>
            </a:r>
            <a:r>
              <a:rPr lang="en-US" dirty="0" err="1"/>
              <a:t>GoGuardian</a:t>
            </a:r>
            <a:r>
              <a:rPr lang="en-US" dirty="0"/>
              <a:t> to allow the URL </a:t>
            </a:r>
          </a:p>
          <a:p>
            <a:pPr lvl="1"/>
            <a:r>
              <a:rPr lang="en-US" dirty="0"/>
              <a:t>You will email </a:t>
            </a:r>
            <a:r>
              <a:rPr lang="en-US" dirty="0" err="1"/>
              <a:t>Latresa</a:t>
            </a:r>
            <a:r>
              <a:rPr lang="en-US" dirty="0"/>
              <a:t> Carlisle the URL provided by ACT</a:t>
            </a:r>
          </a:p>
          <a:p>
            <a:endParaRPr lang="en-US" dirty="0"/>
          </a:p>
          <a:p>
            <a:endParaRPr lang="en-US" dirty="0"/>
          </a:p>
        </p:txBody>
      </p:sp>
    </p:spTree>
    <p:extLst>
      <p:ext uri="{BB962C8B-B14F-4D97-AF65-F5344CB8AC3E}">
        <p14:creationId xmlns:p14="http://schemas.microsoft.com/office/powerpoint/2010/main" val="321249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General</a:t>
            </a:r>
            <a:br>
              <a:rPr lang="en-US" dirty="0"/>
            </a:br>
            <a:endParaRPr lang="en-US" dirty="0"/>
          </a:p>
        </p:txBody>
      </p:sp>
      <p:sp>
        <p:nvSpPr>
          <p:cNvPr id="3" name="Content Placeholder 2"/>
          <p:cNvSpPr>
            <a:spLocks noGrp="1"/>
          </p:cNvSpPr>
          <p:nvPr>
            <p:ph idx="1"/>
          </p:nvPr>
        </p:nvSpPr>
        <p:spPr>
          <a:xfrm>
            <a:off x="880945" y="2490135"/>
            <a:ext cx="7738947" cy="3444997"/>
          </a:xfrm>
        </p:spPr>
        <p:txBody>
          <a:bodyPr>
            <a:normAutofit/>
          </a:bodyPr>
          <a:lstStyle/>
          <a:p>
            <a:r>
              <a:rPr lang="en-US" dirty="0"/>
              <a:t>Receive and </a:t>
            </a:r>
            <a:r>
              <a:rPr lang="en-US" b="1" i="1" u="sng" dirty="0">
                <a:solidFill>
                  <a:srgbClr val="FF0000"/>
                </a:solidFill>
              </a:rPr>
              <a:t>inventory</a:t>
            </a:r>
            <a:r>
              <a:rPr lang="en-US" dirty="0"/>
              <a:t> </a:t>
            </a:r>
            <a:r>
              <a:rPr lang="en-US" u="sng" dirty="0"/>
              <a:t>Non-College Reportable </a:t>
            </a:r>
            <a:r>
              <a:rPr lang="en-US" dirty="0"/>
              <a:t>materials</a:t>
            </a:r>
          </a:p>
          <a:p>
            <a:r>
              <a:rPr lang="en-US" dirty="0"/>
              <a:t>Keep your boxes for returning materials</a:t>
            </a:r>
          </a:p>
          <a:p>
            <a:r>
              <a:rPr lang="en-US" dirty="0"/>
              <a:t>Apply barcode labels to answer documents in designated area</a:t>
            </a:r>
          </a:p>
          <a:p>
            <a:pPr lvl="1"/>
            <a:r>
              <a:rPr lang="en-US" dirty="0"/>
              <a:t>Recommended to barcode the day of, in the event of absences</a:t>
            </a:r>
          </a:p>
          <a:p>
            <a:r>
              <a:rPr lang="en-US" dirty="0">
                <a:solidFill>
                  <a:schemeClr val="tx1"/>
                </a:solidFill>
              </a:rPr>
              <a:t>Hand grid student information if you don’t have a label</a:t>
            </a:r>
          </a:p>
          <a:p>
            <a:r>
              <a:rPr lang="en-US" dirty="0"/>
              <a:t>Store materials securely</a:t>
            </a:r>
            <a:endParaRPr lang="en-US" dirty="0">
              <a:solidFill>
                <a:schemeClr val="tx1"/>
              </a:solidFill>
            </a:endParaRPr>
          </a:p>
          <a:p>
            <a:r>
              <a:rPr lang="en-US" b="1" i="1" u="sng" dirty="0"/>
              <a:t>Train test administrators/proctors</a:t>
            </a:r>
          </a:p>
          <a:p>
            <a:r>
              <a:rPr lang="en-US" dirty="0"/>
              <a:t>Email Heather the date your school plans to test</a:t>
            </a:r>
          </a:p>
          <a:p>
            <a:endParaRPr lang="en-US" dirty="0"/>
          </a:p>
        </p:txBody>
      </p:sp>
    </p:spTree>
    <p:extLst>
      <p:ext uri="{BB962C8B-B14F-4D97-AF65-F5344CB8AC3E}">
        <p14:creationId xmlns:p14="http://schemas.microsoft.com/office/powerpoint/2010/main" val="105818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A1AE-6B02-408B-8969-344C5AD7F45A}"/>
              </a:ext>
            </a:extLst>
          </p:cNvPr>
          <p:cNvSpPr>
            <a:spLocks noGrp="1"/>
          </p:cNvSpPr>
          <p:nvPr>
            <p:ph type="title"/>
          </p:nvPr>
        </p:nvSpPr>
        <p:spPr>
          <a:xfrm>
            <a:off x="1097353" y="229537"/>
            <a:ext cx="6798734" cy="1303867"/>
          </a:xfrm>
        </p:spPr>
        <p:txBody>
          <a:bodyPr/>
          <a:lstStyle/>
          <a:p>
            <a:r>
              <a:rPr lang="en-US" dirty="0"/>
              <a:t>Preparation - Materials</a:t>
            </a:r>
          </a:p>
        </p:txBody>
      </p:sp>
      <p:pic>
        <p:nvPicPr>
          <p:cNvPr id="5" name="Content Placeholder 4">
            <a:extLst>
              <a:ext uri="{FF2B5EF4-FFF2-40B4-BE49-F238E27FC236}">
                <a16:creationId xmlns:a16="http://schemas.microsoft.com/office/drawing/2014/main" id="{BE9436AA-92C2-4495-B01F-356691A596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7817" y="1533404"/>
            <a:ext cx="6911236" cy="4868462"/>
          </a:xfrm>
        </p:spPr>
      </p:pic>
    </p:spTree>
    <p:extLst>
      <p:ext uri="{BB962C8B-B14F-4D97-AF65-F5344CB8AC3E}">
        <p14:creationId xmlns:p14="http://schemas.microsoft.com/office/powerpoint/2010/main" val="54421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Staff</a:t>
            </a:r>
          </a:p>
        </p:txBody>
      </p:sp>
      <p:sp>
        <p:nvSpPr>
          <p:cNvPr id="3" name="Content Placeholder 2"/>
          <p:cNvSpPr>
            <a:spLocks noGrp="1"/>
          </p:cNvSpPr>
          <p:nvPr>
            <p:ph idx="1"/>
          </p:nvPr>
        </p:nvSpPr>
        <p:spPr/>
        <p:txBody>
          <a:bodyPr>
            <a:normAutofit/>
          </a:bodyPr>
          <a:lstStyle/>
          <a:p>
            <a:r>
              <a:rPr lang="en-US" dirty="0"/>
              <a:t>Room supervisors and proctors may be current or retired faculty members, school admin or clerical employees, substitutes, student teachers, or paraprofessionals</a:t>
            </a:r>
          </a:p>
          <a:p>
            <a:r>
              <a:rPr lang="en-US" dirty="0"/>
              <a:t>May not serve as </a:t>
            </a:r>
            <a:r>
              <a:rPr lang="en-US" i="1" dirty="0"/>
              <a:t>test coordinator </a:t>
            </a:r>
            <a:r>
              <a:rPr lang="en-US" dirty="0"/>
              <a:t>if a relative is testing in the ACT window</a:t>
            </a:r>
          </a:p>
          <a:p>
            <a:r>
              <a:rPr lang="en-US" dirty="0"/>
              <a:t>Relative is: children, stepchildren, grandchildren, nieces, nephews, siblings, in-laws, spouses, and persons under your guardianship.</a:t>
            </a:r>
          </a:p>
          <a:p>
            <a:r>
              <a:rPr lang="en-US" dirty="0"/>
              <a:t>Staff must remain attentive to their testing responsibilities throughout the administration</a:t>
            </a:r>
          </a:p>
        </p:txBody>
      </p:sp>
      <p:sp>
        <p:nvSpPr>
          <p:cNvPr id="4" name="TextBox 3"/>
          <p:cNvSpPr txBox="1"/>
          <p:nvPr/>
        </p:nvSpPr>
        <p:spPr>
          <a:xfrm>
            <a:off x="924232" y="6164826"/>
            <a:ext cx="7051368" cy="369332"/>
          </a:xfrm>
          <a:prstGeom prst="rect">
            <a:avLst/>
          </a:prstGeom>
          <a:noFill/>
        </p:spPr>
        <p:txBody>
          <a:bodyPr wrap="square" rtlCol="0">
            <a:spAutoFit/>
          </a:bodyPr>
          <a:lstStyle/>
          <a:p>
            <a:r>
              <a:rPr lang="en-US" dirty="0"/>
              <a:t>Page 11 Test Coordinator manual</a:t>
            </a:r>
          </a:p>
        </p:txBody>
      </p:sp>
    </p:spTree>
    <p:extLst>
      <p:ext uri="{BB962C8B-B14F-4D97-AF65-F5344CB8AC3E}">
        <p14:creationId xmlns:p14="http://schemas.microsoft.com/office/powerpoint/2010/main" val="1814180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15834</TotalTime>
  <Words>1826</Words>
  <Application>Microsoft Office PowerPoint</Application>
  <PresentationFormat>On-screen Show (4:3)</PresentationFormat>
  <Paragraphs>205</Paragraphs>
  <Slides>36</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Calisto MT</vt:lpstr>
      <vt:lpstr>Century Gothic</vt:lpstr>
      <vt:lpstr>Cooper Black</vt:lpstr>
      <vt:lpstr>Wingdings 3</vt:lpstr>
      <vt:lpstr>Ion Boardroom</vt:lpstr>
      <vt:lpstr>Acrobat Document</vt:lpstr>
      <vt:lpstr>ACT  Non-College Reportable</vt:lpstr>
      <vt:lpstr>Reminders</vt:lpstr>
      <vt:lpstr>Students to Test</vt:lpstr>
      <vt:lpstr>Examples</vt:lpstr>
      <vt:lpstr>What’s New?</vt:lpstr>
      <vt:lpstr>NEW!!  </vt:lpstr>
      <vt:lpstr>Preparation –  General </vt:lpstr>
      <vt:lpstr>Preparation - Materials</vt:lpstr>
      <vt:lpstr>Preparation -  Staff</vt:lpstr>
      <vt:lpstr>Preparation – Staff Training </vt:lpstr>
      <vt:lpstr>Preparation – Staff List</vt:lpstr>
      <vt:lpstr>Preparation –  Proctors</vt:lpstr>
      <vt:lpstr>Preparation –  Test Room Setup</vt:lpstr>
      <vt:lpstr>PowerPoint Presentation</vt:lpstr>
      <vt:lpstr>Preparation – Materials</vt:lpstr>
      <vt:lpstr>Preparation –  Materials</vt:lpstr>
      <vt:lpstr>Preparation –  Materials</vt:lpstr>
      <vt:lpstr>Preparation - Materials</vt:lpstr>
      <vt:lpstr>Preparation – Room Materials</vt:lpstr>
      <vt:lpstr>Preparation - Calculators</vt:lpstr>
      <vt:lpstr>Test Day –  Guidelines</vt:lpstr>
      <vt:lpstr>Test Day – Timing Options </vt:lpstr>
      <vt:lpstr>Test Day – Timing Options</vt:lpstr>
      <vt:lpstr>Test Day – Reminders</vt:lpstr>
      <vt:lpstr>Test Day –  Attendance</vt:lpstr>
      <vt:lpstr>PowerPoint Presentation</vt:lpstr>
      <vt:lpstr>Test Day – Seating Diagram</vt:lpstr>
      <vt:lpstr>Test Day – Handling Materials</vt:lpstr>
      <vt:lpstr>Test Day –  Handling Materials</vt:lpstr>
      <vt:lpstr>Test Day – Irregularities</vt:lpstr>
      <vt:lpstr>After Testing</vt:lpstr>
      <vt:lpstr>After Testing</vt:lpstr>
      <vt:lpstr>Google Drive</vt:lpstr>
      <vt:lpstr>Payment</vt:lpstr>
      <vt:lpstr>Questions </vt:lpstr>
      <vt:lpstr>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Training</dc:title>
  <dc:creator>Nathan Hazewinkel</dc:creator>
  <cp:lastModifiedBy>Heather Rykard</cp:lastModifiedBy>
  <cp:revision>166</cp:revision>
  <cp:lastPrinted>2024-08-26T18:38:32Z</cp:lastPrinted>
  <dcterms:created xsi:type="dcterms:W3CDTF">2017-09-06T19:20:54Z</dcterms:created>
  <dcterms:modified xsi:type="dcterms:W3CDTF">2025-02-04T17:06:35Z</dcterms:modified>
</cp:coreProperties>
</file>